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3" r:id="rId8"/>
    <p:sldId id="264" r:id="rId9"/>
    <p:sldId id="26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مثلث متساوي الساقين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540544" y="776288"/>
            <a:ext cx="8062912" cy="1470025"/>
          </a:xfrm>
        </p:spPr>
        <p:txBody>
          <a:bodyPr anchor="b">
            <a:normAutofit/>
          </a:bodyPr>
          <a:lstStyle>
            <a:lvl1pPr algn="r">
              <a:defRPr sz="440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1371600" y="6012656"/>
            <a:ext cx="5791200" cy="365125"/>
          </a:xfrm>
        </p:spPr>
        <p:txBody>
          <a:bodyPr tIns="0" bIns="0" anchor="t"/>
          <a:lstStyle>
            <a:lvl1pPr algn="r">
              <a:defRPr sz="1000"/>
            </a:lvl1pPr>
          </a:lstStyle>
          <a:p>
            <a:fld id="{1B8ABB09-4A1D-463E-8065-109CC2B7EFAA}" type="datetimeFigureOut">
              <a:rPr lang="ar-SA" smtClean="0"/>
              <a:t>07/04/1441</a:t>
            </a:fld>
            <a:endParaRPr lang="ar-SA"/>
          </a:p>
        </p:txBody>
      </p:sp>
      <p:sp>
        <p:nvSpPr>
          <p:cNvPr id="17" name="عنصر نائب للتذييل 16"/>
          <p:cNvSpPr>
            <a:spLocks noGrp="1"/>
          </p:cNvSpPr>
          <p:nvPr>
            <p:ph type="ftr" sz="quarter" idx="11"/>
          </p:nvPr>
        </p:nvSpPr>
        <p:spPr>
          <a:xfrm>
            <a:off x="1371600" y="5650704"/>
            <a:ext cx="5791200" cy="365125"/>
          </a:xfrm>
        </p:spPr>
        <p:txBody>
          <a:bodyPr tIns="0" bIns="0" anchor="b"/>
          <a:lstStyle>
            <a:lvl1pPr algn="r">
              <a:defRPr sz="1100"/>
            </a:lvl1pPr>
          </a:lstStyle>
          <a:p>
            <a:endParaRPr lang="ar-SA"/>
          </a:p>
        </p:txBody>
      </p:sp>
      <p:sp>
        <p:nvSpPr>
          <p:cNvPr id="29" name="عنصر نائب لرقم الشريحة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07/04/1441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381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381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07/04/1441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1399032"/>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457200" y="1882808"/>
            <a:ext cx="8229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791456" y="6480048"/>
            <a:ext cx="2133600" cy="301752"/>
          </a:xfrm>
        </p:spPr>
        <p:txBody>
          <a:bodyPr/>
          <a:lstStyle/>
          <a:p>
            <a:fld id="{1B8ABB09-4A1D-463E-8065-109CC2B7EFAA}" type="datetimeFigureOut">
              <a:rPr lang="ar-SA" smtClean="0"/>
              <a:t>07/04/1441</a:t>
            </a:fld>
            <a:endParaRPr lang="ar-SA"/>
          </a:p>
        </p:txBody>
      </p:sp>
      <p:sp>
        <p:nvSpPr>
          <p:cNvPr id="5" name="عنصر نائب للتذييل 4"/>
          <p:cNvSpPr>
            <a:spLocks noGrp="1"/>
          </p:cNvSpPr>
          <p:nvPr>
            <p:ph type="ftr" sz="quarter" idx="11"/>
          </p:nvPr>
        </p:nvSpPr>
        <p:spPr>
          <a:xfrm>
            <a:off x="457200" y="6480969"/>
            <a:ext cx="4260056" cy="300831"/>
          </a:xfrm>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1"/>
      </p:bgRef>
    </p:bg>
    <p:spTree>
      <p:nvGrpSpPr>
        <p:cNvPr id="1" name=""/>
        <p:cNvGrpSpPr/>
        <p:nvPr/>
      </p:nvGrpSpPr>
      <p:grpSpPr>
        <a:xfrm>
          <a:off x="0" y="0"/>
          <a:ext cx="0" cy="0"/>
          <a:chOff x="0" y="0"/>
          <a:chExt cx="0" cy="0"/>
        </a:xfrm>
      </p:grpSpPr>
      <p:sp>
        <p:nvSpPr>
          <p:cNvPr id="9" name="مثلث قائم الزاوية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مثلث متساوي الساقين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عنصر نائب للتاريخ 3"/>
          <p:cNvSpPr>
            <a:spLocks noGrp="1"/>
          </p:cNvSpPr>
          <p:nvPr>
            <p:ph type="dt" sz="half" idx="10"/>
          </p:nvPr>
        </p:nvSpPr>
        <p:spPr>
          <a:xfrm>
            <a:off x="6955632" y="6477000"/>
            <a:ext cx="2133600" cy="304800"/>
          </a:xfrm>
        </p:spPr>
        <p:txBody>
          <a:bodyPr/>
          <a:lstStyle/>
          <a:p>
            <a:fld id="{1B8ABB09-4A1D-463E-8065-109CC2B7EFAA}" type="datetimeFigureOut">
              <a:rPr lang="ar-SA" smtClean="0"/>
              <a:t>07/04/1441</a:t>
            </a:fld>
            <a:endParaRPr lang="ar-SA"/>
          </a:p>
        </p:txBody>
      </p:sp>
      <p:sp>
        <p:nvSpPr>
          <p:cNvPr id="5" name="عنصر نائب للتذييل 4"/>
          <p:cNvSpPr>
            <a:spLocks noGrp="1"/>
          </p:cNvSpPr>
          <p:nvPr>
            <p:ph type="ftr" sz="quarter" idx="11"/>
          </p:nvPr>
        </p:nvSpPr>
        <p:spPr>
          <a:xfrm>
            <a:off x="2619376" y="6480969"/>
            <a:ext cx="4260056" cy="300831"/>
          </a:xfrm>
        </p:spPr>
        <p:txBody>
          <a:bodyPr/>
          <a:lstStyle/>
          <a:p>
            <a:endParaRPr lang="ar-SA"/>
          </a:p>
        </p:txBody>
      </p:sp>
      <p:sp>
        <p:nvSpPr>
          <p:cNvPr id="6" name="عنصر نائب لرقم الشريحة 5"/>
          <p:cNvSpPr>
            <a:spLocks noGrp="1"/>
          </p:cNvSpPr>
          <p:nvPr>
            <p:ph type="sldNum" sz="quarter" idx="12"/>
          </p:nvPr>
        </p:nvSpPr>
        <p:spPr>
          <a:xfrm>
            <a:off x="8451056" y="809624"/>
            <a:ext cx="502920" cy="300831"/>
          </a:xfrm>
        </p:spPr>
        <p:txBody>
          <a:bodyPr/>
          <a:lstStyle/>
          <a:p>
            <a:fld id="{0B34F065-1154-456A-91E3-76DE8E75E17B}" type="slidenum">
              <a:rPr lang="ar-SA" smtClean="0"/>
              <a:t>‹#›</a:t>
            </a:fld>
            <a:endParaRPr lang="ar-SA"/>
          </a:p>
        </p:txBody>
      </p:sp>
      <p:cxnSp>
        <p:nvCxnSpPr>
          <p:cNvPr id="11" name="رابط مستقيم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رابط مستقيم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عنوان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marL="0"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4791456" y="6480969"/>
            <a:ext cx="2133600" cy="301752"/>
          </a:xfrm>
        </p:spPr>
        <p:txBody>
          <a:bodyPr/>
          <a:lstStyle/>
          <a:p>
            <a:fld id="{1B8ABB09-4A1D-463E-8065-109CC2B7EFAA}" type="datetimeFigureOut">
              <a:rPr lang="ar-SA" smtClean="0"/>
              <a:t>07/04/1441</a:t>
            </a:fld>
            <a:endParaRPr lang="ar-SA"/>
          </a:p>
        </p:txBody>
      </p:sp>
      <p:sp>
        <p:nvSpPr>
          <p:cNvPr id="6" name="عنصر نائب للتذييل 5"/>
          <p:cNvSpPr>
            <a:spLocks noGrp="1"/>
          </p:cNvSpPr>
          <p:nvPr>
            <p:ph type="ftr" sz="quarter" idx="11"/>
          </p:nvPr>
        </p:nvSpPr>
        <p:spPr>
          <a:xfrm>
            <a:off x="457200" y="6480969"/>
            <a:ext cx="4260056" cy="301752"/>
          </a:xfrm>
        </p:spPr>
        <p:txBody>
          <a:bodyPr/>
          <a:lstStyle/>
          <a:p>
            <a:endParaRPr lang="ar-SA"/>
          </a:p>
        </p:txBody>
      </p:sp>
      <p:sp>
        <p:nvSpPr>
          <p:cNvPr id="7" name="عنصر نائب لرقم الشريحة 6"/>
          <p:cNvSpPr>
            <a:spLocks noGrp="1"/>
          </p:cNvSpPr>
          <p:nvPr>
            <p:ph type="sldNum" sz="quarter" idx="12"/>
          </p:nvPr>
        </p:nvSpPr>
        <p:spPr>
          <a:xfrm>
            <a:off x="7589520" y="6480969"/>
            <a:ext cx="502920" cy="301752"/>
          </a:xfrm>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a:xfrm>
            <a:off x="4791456" y="6480969"/>
            <a:ext cx="2130552" cy="301752"/>
          </a:xfrm>
        </p:spPr>
        <p:txBody>
          <a:bodyPr/>
          <a:lstStyle/>
          <a:p>
            <a:fld id="{1B8ABB09-4A1D-463E-8065-109CC2B7EFAA}" type="datetimeFigureOut">
              <a:rPr lang="ar-SA" smtClean="0"/>
              <a:t>07/04/1441</a:t>
            </a:fld>
            <a:endParaRPr lang="ar-SA"/>
          </a:p>
        </p:txBody>
      </p:sp>
      <p:sp>
        <p:nvSpPr>
          <p:cNvPr id="8" name="عنصر نائب للتذييل 7"/>
          <p:cNvSpPr>
            <a:spLocks noGrp="1"/>
          </p:cNvSpPr>
          <p:nvPr>
            <p:ph type="ftr" sz="quarter" idx="11"/>
          </p:nvPr>
        </p:nvSpPr>
        <p:spPr>
          <a:xfrm>
            <a:off x="457200" y="6480969"/>
            <a:ext cx="4261104" cy="301752"/>
          </a:xfrm>
        </p:spPr>
        <p:txBody>
          <a:bodyPr/>
          <a:lstStyle/>
          <a:p>
            <a:endParaRPr lang="ar-SA"/>
          </a:p>
        </p:txBody>
      </p:sp>
      <p:sp>
        <p:nvSpPr>
          <p:cNvPr id="9" name="عنصر نائب لرقم الشريحة 8"/>
          <p:cNvSpPr>
            <a:spLocks noGrp="1"/>
          </p:cNvSpPr>
          <p:nvPr>
            <p:ph type="sldNum" sz="quarter" idx="12"/>
          </p:nvPr>
        </p:nvSpPr>
        <p:spPr>
          <a:xfrm>
            <a:off x="7589520" y="6483096"/>
            <a:ext cx="502920" cy="301752"/>
          </a:xfrm>
        </p:spPr>
        <p:txBody>
          <a:bodyPr/>
          <a:lstStyle>
            <a:lvl1pPr algn="ctr">
              <a:defRPr/>
            </a:lvl1p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b="0"/>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07/04/1441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791456" y="6480969"/>
            <a:ext cx="2133600" cy="301752"/>
          </a:xfrm>
        </p:spPr>
        <p:txBody>
          <a:bodyPr/>
          <a:lstStyle/>
          <a:p>
            <a:fld id="{1B8ABB09-4A1D-463E-8065-109CC2B7EFAA}" type="datetimeFigureOut">
              <a:rPr lang="ar-SA" smtClean="0"/>
              <a:t>07/04/1441</a:t>
            </a:fld>
            <a:endParaRPr lang="ar-SA"/>
          </a:p>
        </p:txBody>
      </p:sp>
      <p:sp>
        <p:nvSpPr>
          <p:cNvPr id="3" name="عنصر نائب للتذييل 2"/>
          <p:cNvSpPr>
            <a:spLocks noGrp="1"/>
          </p:cNvSpPr>
          <p:nvPr>
            <p:ph type="ftr" sz="quarter" idx="11"/>
          </p:nvPr>
        </p:nvSpPr>
        <p:spPr>
          <a:xfrm>
            <a:off x="457200" y="6481890"/>
            <a:ext cx="4260056" cy="300831"/>
          </a:xfrm>
        </p:spPr>
        <p:txBody>
          <a:bodyPr/>
          <a:lstStyle/>
          <a:p>
            <a:endParaRPr lang="ar-SA"/>
          </a:p>
        </p:txBody>
      </p:sp>
      <p:sp>
        <p:nvSpPr>
          <p:cNvPr id="4" name="عنصر نائب لرقم الشريحة 3"/>
          <p:cNvSpPr>
            <a:spLocks noGrp="1"/>
          </p:cNvSpPr>
          <p:nvPr>
            <p:ph type="sldNum" sz="quarter" idx="12"/>
          </p:nvPr>
        </p:nvSpPr>
        <p:spPr>
          <a:xfrm>
            <a:off x="7589520" y="6480969"/>
            <a:ext cx="502920" cy="301752"/>
          </a:xfrm>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278976" y="6556248"/>
            <a:ext cx="2133600" cy="301752"/>
          </a:xfrm>
        </p:spPr>
        <p:txBody>
          <a:bodyPr/>
          <a:lstStyle>
            <a:lvl1pPr>
              <a:defRPr sz="900"/>
            </a:lvl1pPr>
          </a:lstStyle>
          <a:p>
            <a:fld id="{1B8ABB09-4A1D-463E-8065-109CC2B7EFAA}" type="datetimeFigureOut">
              <a:rPr lang="ar-SA" smtClean="0"/>
              <a:t>07/04/1441</a:t>
            </a:fld>
            <a:endParaRPr lang="ar-SA"/>
          </a:p>
        </p:txBody>
      </p:sp>
      <p:sp>
        <p:nvSpPr>
          <p:cNvPr id="6" name="عنصر نائب للتذييل 5"/>
          <p:cNvSpPr>
            <a:spLocks noGrp="1"/>
          </p:cNvSpPr>
          <p:nvPr>
            <p:ph type="ftr" sz="quarter" idx="11"/>
          </p:nvPr>
        </p:nvSpPr>
        <p:spPr>
          <a:xfrm>
            <a:off x="1135856" y="6556248"/>
            <a:ext cx="5143120" cy="301752"/>
          </a:xfrm>
        </p:spPr>
        <p:txBody>
          <a:bodyPr/>
          <a:lstStyle>
            <a:lvl1pPr>
              <a:defRPr sz="900"/>
            </a:lvl1pPr>
          </a:lstStyle>
          <a:p>
            <a:endParaRPr lang="ar-SA"/>
          </a:p>
        </p:txBody>
      </p:sp>
      <p:sp>
        <p:nvSpPr>
          <p:cNvPr id="7" name="عنصر نائب لرقم الشريحة 6"/>
          <p:cNvSpPr>
            <a:spLocks noGrp="1"/>
          </p:cNvSpPr>
          <p:nvPr>
            <p:ph type="sldNum" sz="quarter" idx="12"/>
          </p:nvPr>
        </p:nvSpPr>
        <p:spPr>
          <a:xfrm>
            <a:off x="8410576" y="6556248"/>
            <a:ext cx="502920" cy="301752"/>
          </a:xfrm>
        </p:spPr>
        <p:txBody>
          <a:bodyPr/>
          <a:lstStyle>
            <a:lvl1pPr>
              <a:defRPr sz="900"/>
            </a:lvl1p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6108192" y="6556248"/>
            <a:ext cx="2103120" cy="301752"/>
          </a:xfrm>
        </p:spPr>
        <p:txBody>
          <a:bodyPr/>
          <a:lstStyle>
            <a:lvl1pPr>
              <a:defRPr sz="900"/>
            </a:lvl1pPr>
          </a:lstStyle>
          <a:p>
            <a:fld id="{1B8ABB09-4A1D-463E-8065-109CC2B7EFAA}" type="datetimeFigureOut">
              <a:rPr lang="ar-SA" smtClean="0"/>
              <a:t>07/04/1441</a:t>
            </a:fld>
            <a:endParaRPr lang="ar-SA"/>
          </a:p>
        </p:txBody>
      </p:sp>
      <p:sp>
        <p:nvSpPr>
          <p:cNvPr id="6" name="عنصر نائب للتذييل 5"/>
          <p:cNvSpPr>
            <a:spLocks noGrp="1"/>
          </p:cNvSpPr>
          <p:nvPr>
            <p:ph type="ftr" sz="quarter" idx="11"/>
          </p:nvPr>
        </p:nvSpPr>
        <p:spPr>
          <a:xfrm>
            <a:off x="1170432" y="6557169"/>
            <a:ext cx="4948072" cy="301752"/>
          </a:xfrm>
        </p:spPr>
        <p:txBody>
          <a:bodyPr/>
          <a:lstStyle>
            <a:lvl1pPr>
              <a:defRPr sz="900"/>
            </a:lvl1pPr>
          </a:lstStyle>
          <a:p>
            <a:endParaRPr lang="ar-SA"/>
          </a:p>
        </p:txBody>
      </p:sp>
      <p:sp>
        <p:nvSpPr>
          <p:cNvPr id="7" name="عنصر نائب لرقم الشريحة 6"/>
          <p:cNvSpPr>
            <a:spLocks noGrp="1"/>
          </p:cNvSpPr>
          <p:nvPr>
            <p:ph type="sldNum" sz="quarter" idx="12"/>
          </p:nvPr>
        </p:nvSpPr>
        <p:spPr>
          <a:xfrm>
            <a:off x="8217192" y="6556248"/>
            <a:ext cx="365760" cy="301752"/>
          </a:xfrm>
        </p:spPr>
        <p:txBody>
          <a:bodyPr/>
          <a:lstStyle>
            <a:lvl1pPr algn="ctr">
              <a:defRPr sz="900"/>
            </a:lvl1p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مثلث قائم الزاوية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رابط مستقيم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رابط مستقيم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عنصر نائب للعنوان 21"/>
          <p:cNvSpPr>
            <a:spLocks noGrp="1"/>
          </p:cNvSpPr>
          <p:nvPr>
            <p:ph type="title"/>
          </p:nvPr>
        </p:nvSpPr>
        <p:spPr>
          <a:xfrm>
            <a:off x="457200" y="267494"/>
            <a:ext cx="8229600" cy="1399032"/>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B8ABB09-4A1D-463E-8065-109CC2B7EFAA}" type="datetimeFigureOut">
              <a:rPr lang="ar-SA" smtClean="0"/>
              <a:t>07/04/1441</a:t>
            </a:fld>
            <a:endParaRPr lang="ar-SA"/>
          </a:p>
        </p:txBody>
      </p:sp>
      <p:sp>
        <p:nvSpPr>
          <p:cNvPr id="3" name="عنصر نائب للتذييل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SA"/>
          </a:p>
        </p:txBody>
      </p:sp>
      <p:sp>
        <p:nvSpPr>
          <p:cNvPr id="23" name="عنصر نائب لرقم الشريحة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B34F065-1154-456A-91E3-76DE8E75E17B}" type="slidenum">
              <a:rPr lang="ar-SA" smtClean="0"/>
              <a:t>‹#›</a:t>
            </a:fld>
            <a:endParaRPr lang="ar-SA"/>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1"/>
            <a:ext cx="7772400" cy="1052736"/>
          </a:xfrm>
        </p:spPr>
        <p:txBody>
          <a:bodyPr/>
          <a:lstStyle/>
          <a:p>
            <a:r>
              <a:rPr lang="ar-IQ" b="1" dirty="0"/>
              <a:t>مقدمة عن علم الطحالب </a:t>
            </a:r>
            <a:endParaRPr lang="en-US" dirty="0"/>
          </a:p>
        </p:txBody>
      </p:sp>
      <p:sp>
        <p:nvSpPr>
          <p:cNvPr id="3" name="عنوان فرعي 2"/>
          <p:cNvSpPr>
            <a:spLocks noGrp="1"/>
          </p:cNvSpPr>
          <p:nvPr>
            <p:ph type="subTitle" idx="1"/>
          </p:nvPr>
        </p:nvSpPr>
        <p:spPr>
          <a:xfrm>
            <a:off x="1371600" y="1628800"/>
            <a:ext cx="6400800" cy="3528392"/>
          </a:xfrm>
        </p:spPr>
        <p:txBody>
          <a:bodyPr>
            <a:normAutofit fontScale="85000" lnSpcReduction="10000"/>
          </a:bodyPr>
          <a:lstStyle/>
          <a:p>
            <a:pPr algn="just"/>
            <a:r>
              <a:rPr lang="ar-IQ" sz="4000" dirty="0"/>
              <a:t>علم الطحالب </a:t>
            </a:r>
            <a:r>
              <a:rPr lang="en-US" sz="4000" dirty="0"/>
              <a:t>phycology </a:t>
            </a:r>
            <a:r>
              <a:rPr lang="ar-IQ" sz="4000" dirty="0"/>
              <a:t> هو العلم الذي يهتم بدراسة مجموعة من الكائنات ذاتية التغذية و هي الطحالب </a:t>
            </a:r>
            <a:r>
              <a:rPr lang="en-US" sz="4000" dirty="0"/>
              <a:t>Algae  </a:t>
            </a:r>
            <a:r>
              <a:rPr lang="ar-IQ" sz="4000" dirty="0"/>
              <a:t>، وقد اشتقت هذه التسمية من الكلمة الاغريقية </a:t>
            </a:r>
            <a:r>
              <a:rPr lang="en-US" sz="4000" dirty="0" err="1"/>
              <a:t>Phykos</a:t>
            </a:r>
            <a:r>
              <a:rPr lang="ar-IQ" sz="4000" dirty="0"/>
              <a:t>  معناها الاعشاب البحرية </a:t>
            </a:r>
            <a:r>
              <a:rPr lang="en-US" sz="4000" dirty="0"/>
              <a:t>seaweeds </a:t>
            </a:r>
            <a:r>
              <a:rPr lang="ar-IQ" sz="4000" dirty="0"/>
              <a:t>و </a:t>
            </a:r>
            <a:r>
              <a:rPr lang="en-US" sz="4000" dirty="0"/>
              <a:t>logy</a:t>
            </a:r>
            <a:r>
              <a:rPr lang="ar-IQ" sz="4000" dirty="0"/>
              <a:t> معناها علم  .</a:t>
            </a:r>
            <a:endParaRPr lang="en-US" sz="4000" dirty="0"/>
          </a:p>
          <a:p>
            <a:pPr algn="just"/>
            <a:endParaRPr lang="en-US" dirty="0"/>
          </a:p>
        </p:txBody>
      </p:sp>
    </p:spTree>
    <p:extLst>
      <p:ext uri="{BB962C8B-B14F-4D97-AF65-F5344CB8AC3E}">
        <p14:creationId xmlns:p14="http://schemas.microsoft.com/office/powerpoint/2010/main" val="1224028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32656"/>
            <a:ext cx="8229600" cy="2952328"/>
          </a:xfrm>
        </p:spPr>
        <p:txBody>
          <a:bodyPr>
            <a:normAutofit fontScale="90000"/>
          </a:bodyPr>
          <a:lstStyle/>
          <a:p>
            <a:pPr algn="just"/>
            <a:r>
              <a:rPr lang="en-US" dirty="0"/>
              <a:t>Symbiotic   </a:t>
            </a:r>
            <a:r>
              <a:rPr lang="en-US" dirty="0" smtClean="0"/>
              <a:t>algae</a:t>
            </a:r>
            <a:r>
              <a:rPr lang="ar-IQ" dirty="0" smtClean="0"/>
              <a:t> و هي الطحالب التي  </a:t>
            </a:r>
            <a:r>
              <a:rPr lang="ar-IQ" dirty="0"/>
              <a:t>تنمو </a:t>
            </a:r>
            <a:r>
              <a:rPr lang="ar-IQ" dirty="0" smtClean="0"/>
              <a:t>بصورة </a:t>
            </a:r>
            <a:r>
              <a:rPr lang="ar-IQ" dirty="0"/>
              <a:t>تعايشية مع كائنات اخرى </a:t>
            </a:r>
            <a:r>
              <a:rPr lang="ar-IQ" dirty="0" smtClean="0"/>
              <a:t>كما في </a:t>
            </a:r>
            <a:r>
              <a:rPr lang="en-US" dirty="0"/>
              <a:t>Lichens </a:t>
            </a:r>
            <a:r>
              <a:rPr lang="ar-IQ" dirty="0"/>
              <a:t>وهي عبارة عن علاقة تعايشية بين طحلب وفطر </a:t>
            </a:r>
            <a:r>
              <a:rPr lang="ar-IQ" dirty="0" smtClean="0"/>
              <a:t>كما في العلاقة بين الطحلب </a:t>
            </a:r>
            <a:r>
              <a:rPr lang="en-US" i="1" dirty="0" err="1" smtClean="0"/>
              <a:t>Nostoc</a:t>
            </a:r>
            <a:r>
              <a:rPr lang="en-US" dirty="0" smtClean="0"/>
              <a:t> </a:t>
            </a:r>
            <a:r>
              <a:rPr lang="ar-IQ" dirty="0" smtClean="0"/>
              <a:t>الذي يعيش تكافليا </a:t>
            </a:r>
            <a:r>
              <a:rPr lang="ar-IQ" dirty="0"/>
              <a:t>داخل جسم الحزاز </a:t>
            </a:r>
            <a:r>
              <a:rPr lang="en-US" i="1" dirty="0" err="1"/>
              <a:t>Anthroceros</a:t>
            </a:r>
            <a:r>
              <a:rPr lang="en-US" dirty="0"/>
              <a:t> </a:t>
            </a:r>
            <a:r>
              <a:rPr lang="ar-IQ" dirty="0"/>
              <a:t> ,  </a:t>
            </a:r>
            <a:endParaRPr lang="en-US" dirty="0"/>
          </a:p>
        </p:txBody>
      </p:sp>
      <p:sp>
        <p:nvSpPr>
          <p:cNvPr id="3" name="عنصر نائب للمحتوى 2"/>
          <p:cNvSpPr>
            <a:spLocks noGrp="1"/>
          </p:cNvSpPr>
          <p:nvPr>
            <p:ph idx="1"/>
          </p:nvPr>
        </p:nvSpPr>
        <p:spPr>
          <a:xfrm>
            <a:off x="457200" y="2780928"/>
            <a:ext cx="8229600" cy="3345235"/>
          </a:xfrm>
        </p:spPr>
        <p:txBody>
          <a:bodyPr/>
          <a:lstStyle/>
          <a:p>
            <a:endParaRPr lang="ar-IQ" dirty="0" smtClean="0"/>
          </a:p>
          <a:p>
            <a:endParaRPr lang="ar-IQ" dirty="0"/>
          </a:p>
          <a:p>
            <a:r>
              <a:rPr lang="ar-IQ" dirty="0"/>
              <a:t>بعض  الانواع الطحلبية تنمو متطفلة على بعض الحيوانات والنباتات الاخرى وتعرف بـ </a:t>
            </a:r>
            <a:r>
              <a:rPr lang="en-US" dirty="0"/>
              <a:t>Parasitic algae </a:t>
            </a:r>
            <a:r>
              <a:rPr lang="ar-IQ" dirty="0"/>
              <a:t>.</a:t>
            </a:r>
            <a:endParaRPr lang="en-US" dirty="0"/>
          </a:p>
        </p:txBody>
      </p:sp>
    </p:spTree>
    <p:extLst>
      <p:ext uri="{BB962C8B-B14F-4D97-AF65-F5344CB8AC3E}">
        <p14:creationId xmlns:p14="http://schemas.microsoft.com/office/powerpoint/2010/main" val="786719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a:t>تتحمل الطحالب مدى واسع من الظروف البيئية</a:t>
            </a:r>
            <a:endParaRPr lang="en-US" dirty="0"/>
          </a:p>
        </p:txBody>
      </p:sp>
      <p:sp>
        <p:nvSpPr>
          <p:cNvPr id="3" name="عنصر نائب للمحتوى 2"/>
          <p:cNvSpPr>
            <a:spLocks noGrp="1"/>
          </p:cNvSpPr>
          <p:nvPr>
            <p:ph idx="1"/>
          </p:nvPr>
        </p:nvSpPr>
        <p:spPr/>
        <p:txBody>
          <a:bodyPr/>
          <a:lstStyle/>
          <a:p>
            <a:r>
              <a:rPr lang="en-US" dirty="0" smtClean="0"/>
              <a:t>Cryophytes</a:t>
            </a:r>
            <a:endParaRPr lang="ar-IQ" dirty="0" smtClean="0"/>
          </a:p>
          <a:p>
            <a:r>
              <a:rPr lang="en-US" dirty="0" err="1" smtClean="0"/>
              <a:t>Thermophytes</a:t>
            </a:r>
            <a:endParaRPr lang="ar-IQ" dirty="0" smtClean="0"/>
          </a:p>
          <a:p>
            <a:r>
              <a:rPr lang="en-US" dirty="0"/>
              <a:t>Mesophilic </a:t>
            </a:r>
            <a:r>
              <a:rPr lang="en-US" dirty="0" smtClean="0"/>
              <a:t>algae</a:t>
            </a:r>
            <a:endParaRPr lang="ar-IQ" dirty="0" smtClean="0"/>
          </a:p>
          <a:p>
            <a:r>
              <a:rPr lang="en-US" dirty="0" err="1"/>
              <a:t>Alcophilic</a:t>
            </a:r>
            <a:r>
              <a:rPr lang="en-US" dirty="0"/>
              <a:t> </a:t>
            </a:r>
            <a:r>
              <a:rPr lang="en-US" dirty="0" smtClean="0"/>
              <a:t>algae</a:t>
            </a:r>
            <a:endParaRPr lang="ar-IQ" dirty="0" smtClean="0"/>
          </a:p>
          <a:p>
            <a:r>
              <a:rPr lang="en-US" dirty="0"/>
              <a:t>Acidophilic </a:t>
            </a:r>
            <a:r>
              <a:rPr lang="en-US" dirty="0" smtClean="0"/>
              <a:t>algae</a:t>
            </a:r>
            <a:endParaRPr lang="ar-IQ" dirty="0" smtClean="0"/>
          </a:p>
          <a:p>
            <a:r>
              <a:rPr lang="en-US" dirty="0"/>
              <a:t>Halophytes</a:t>
            </a:r>
            <a:r>
              <a:rPr lang="ar-IQ" dirty="0"/>
              <a:t> </a:t>
            </a:r>
            <a:endParaRPr lang="en-US" dirty="0"/>
          </a:p>
        </p:txBody>
      </p:sp>
    </p:spTree>
    <p:extLst>
      <p:ext uri="{BB962C8B-B14F-4D97-AF65-F5344CB8AC3E}">
        <p14:creationId xmlns:p14="http://schemas.microsoft.com/office/powerpoint/2010/main" val="1529852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The vegetative structure of algae </a:t>
            </a:r>
            <a:endParaRPr lang="en-US" dirty="0"/>
          </a:p>
        </p:txBody>
      </p:sp>
      <p:sp>
        <p:nvSpPr>
          <p:cNvPr id="3" name="عنصر نائب للمحتوى 2"/>
          <p:cNvSpPr>
            <a:spLocks noGrp="1"/>
          </p:cNvSpPr>
          <p:nvPr>
            <p:ph idx="1"/>
          </p:nvPr>
        </p:nvSpPr>
        <p:spPr/>
        <p:txBody>
          <a:bodyPr/>
          <a:lstStyle/>
          <a:p>
            <a:r>
              <a:rPr lang="ar-IQ" b="1" dirty="0"/>
              <a:t>احادية الخلية  </a:t>
            </a:r>
            <a:r>
              <a:rPr lang="en-US" b="1" dirty="0"/>
              <a:t> unicellular </a:t>
            </a:r>
            <a:r>
              <a:rPr lang="en-US" b="1" dirty="0" smtClean="0"/>
              <a:t>algae</a:t>
            </a:r>
            <a:endParaRPr lang="ar-IQ" b="1" dirty="0" smtClean="0"/>
          </a:p>
          <a:p>
            <a:endParaRPr lang="en-US"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420888"/>
            <a:ext cx="3960440" cy="3024336"/>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2276872"/>
            <a:ext cx="3024336" cy="3312368"/>
          </a:xfrm>
          <a:prstGeom prst="rect">
            <a:avLst/>
          </a:prstGeom>
        </p:spPr>
      </p:pic>
    </p:spTree>
    <p:extLst>
      <p:ext uri="{BB962C8B-B14F-4D97-AF65-F5344CB8AC3E}">
        <p14:creationId xmlns:p14="http://schemas.microsoft.com/office/powerpoint/2010/main" val="2395018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t>بشكل مستعمرات</a:t>
            </a:r>
            <a:r>
              <a:rPr lang="ar-IQ" dirty="0"/>
              <a:t>  </a:t>
            </a:r>
            <a:r>
              <a:rPr lang="en-US" b="1" dirty="0"/>
              <a:t>Colonial algae</a:t>
            </a:r>
            <a:r>
              <a:rPr lang="en-US" dirty="0"/>
              <a:t> </a:t>
            </a:r>
          </a:p>
        </p:txBody>
      </p:sp>
      <p:sp>
        <p:nvSpPr>
          <p:cNvPr id="3" name="عنصر نائب للمحتوى 2"/>
          <p:cNvSpPr>
            <a:spLocks noGrp="1"/>
          </p:cNvSpPr>
          <p:nvPr>
            <p:ph idx="1"/>
          </p:nvPr>
        </p:nvSpPr>
        <p:spPr/>
        <p:txBody>
          <a:bodyPr/>
          <a:lstStyle/>
          <a:p>
            <a:r>
              <a:rPr lang="ar-IQ" dirty="0"/>
              <a:t>التجمعات  </a:t>
            </a:r>
            <a:r>
              <a:rPr lang="en-US" dirty="0" smtClean="0"/>
              <a:t>Aggregations</a:t>
            </a:r>
          </a:p>
          <a:p>
            <a:endParaRPr lang="en-US" dirty="0"/>
          </a:p>
          <a:p>
            <a:endParaRPr lang="en-US" dirty="0" smtClean="0"/>
          </a:p>
          <a:p>
            <a:endParaRPr lang="en-US" dirty="0"/>
          </a:p>
          <a:p>
            <a:r>
              <a:rPr lang="en-US" dirty="0" smtClean="0"/>
              <a:t>Coenobium</a:t>
            </a:r>
          </a:p>
          <a:p>
            <a:endParaRPr lang="en-US" dirty="0" smtClean="0"/>
          </a:p>
          <a:p>
            <a:endParaRPr lang="en-US" dirty="0" smtClean="0"/>
          </a:p>
          <a:p>
            <a:endParaRPr lang="en-US" dirty="0"/>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4168" y="3429000"/>
            <a:ext cx="2808312" cy="2384268"/>
          </a:xfrm>
          <a:prstGeom prst="rect">
            <a:avLst/>
          </a:prstGeom>
        </p:spPr>
      </p:pic>
      <p:pic>
        <p:nvPicPr>
          <p:cNvPr id="4"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1268760"/>
            <a:ext cx="2397224" cy="1440160"/>
          </a:xfrm>
          <a:prstGeom prst="rect">
            <a:avLst/>
          </a:prstGeom>
        </p:spPr>
      </p:pic>
    </p:spTree>
    <p:extLst>
      <p:ext uri="{BB962C8B-B14F-4D97-AF65-F5344CB8AC3E}">
        <p14:creationId xmlns:p14="http://schemas.microsoft.com/office/powerpoint/2010/main" val="1745154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Filamentous algae</a:t>
            </a:r>
            <a:endParaRPr lang="en-US" dirty="0"/>
          </a:p>
        </p:txBody>
      </p:sp>
      <p:sp>
        <p:nvSpPr>
          <p:cNvPr id="3" name="عنصر نائب للمحتوى 2"/>
          <p:cNvSpPr>
            <a:spLocks noGrp="1"/>
          </p:cNvSpPr>
          <p:nvPr>
            <p:ph idx="1"/>
          </p:nvPr>
        </p:nvSpPr>
        <p:spPr/>
        <p:txBody>
          <a:bodyPr/>
          <a:lstStyle/>
          <a:p>
            <a:r>
              <a:rPr lang="en-US" dirty="0"/>
              <a:t>Simple </a:t>
            </a:r>
            <a:r>
              <a:rPr lang="en-US" dirty="0" smtClean="0"/>
              <a:t>filament</a:t>
            </a:r>
          </a:p>
          <a:p>
            <a:endParaRPr lang="en-US" dirty="0"/>
          </a:p>
          <a:p>
            <a:endParaRPr lang="en-US" dirty="0" smtClean="0"/>
          </a:p>
          <a:p>
            <a:endParaRPr lang="en-US" dirty="0"/>
          </a:p>
          <a:p>
            <a:r>
              <a:rPr lang="en-US" dirty="0"/>
              <a:t>Branched </a:t>
            </a:r>
            <a:r>
              <a:rPr lang="en-US" dirty="0" smtClean="0"/>
              <a:t>filaments</a:t>
            </a:r>
          </a:p>
          <a:p>
            <a:r>
              <a:rPr lang="en-US" dirty="0"/>
              <a:t>True branched </a:t>
            </a:r>
            <a:r>
              <a:rPr lang="en-US" dirty="0" smtClean="0"/>
              <a:t>F</a:t>
            </a:r>
          </a:p>
          <a:p>
            <a:r>
              <a:rPr lang="en-US" dirty="0"/>
              <a:t>false branched f.</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412776"/>
            <a:ext cx="3179469" cy="2133600"/>
          </a:xfrm>
          <a:prstGeom prst="rect">
            <a:avLst/>
          </a:prstGeom>
        </p:spPr>
      </p:pic>
    </p:spTree>
    <p:extLst>
      <p:ext uri="{BB962C8B-B14F-4D97-AF65-F5344CB8AC3E}">
        <p14:creationId xmlns:p14="http://schemas.microsoft.com/office/powerpoint/2010/main" val="3046927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4560" y="1882775"/>
            <a:ext cx="4754880" cy="4572000"/>
          </a:xfrm>
        </p:spPr>
      </p:pic>
    </p:spTree>
    <p:extLst>
      <p:ext uri="{BB962C8B-B14F-4D97-AF65-F5344CB8AC3E}">
        <p14:creationId xmlns:p14="http://schemas.microsoft.com/office/powerpoint/2010/main" val="781740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a:xfrm>
            <a:off x="457200" y="404664"/>
            <a:ext cx="8229600" cy="5721499"/>
          </a:xfrm>
        </p:spPr>
        <p:txBody>
          <a:bodyPr/>
          <a:lstStyle/>
          <a:p>
            <a:r>
              <a:rPr lang="en-US" b="1" dirty="0" err="1"/>
              <a:t>Siphonous</a:t>
            </a:r>
            <a:r>
              <a:rPr lang="en-US" b="1" dirty="0"/>
              <a:t> algae </a:t>
            </a:r>
            <a:endParaRPr lang="en-US"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147762"/>
            <a:ext cx="7632848" cy="5161558"/>
          </a:xfrm>
          <a:prstGeom prst="rect">
            <a:avLst/>
          </a:prstGeom>
        </p:spPr>
      </p:pic>
    </p:spTree>
    <p:extLst>
      <p:ext uri="{BB962C8B-B14F-4D97-AF65-F5344CB8AC3E}">
        <p14:creationId xmlns:p14="http://schemas.microsoft.com/office/powerpoint/2010/main" val="3392443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a:t>Parenchymatous</a:t>
            </a:r>
            <a:r>
              <a:rPr lang="en-US" b="1" dirty="0"/>
              <a:t> algae </a:t>
            </a:r>
            <a:endParaRPr lang="en-US" dirty="0"/>
          </a:p>
        </p:txBody>
      </p:sp>
      <p:sp>
        <p:nvSpPr>
          <p:cNvPr id="3" name="عنصر نائب للمحتوى 2"/>
          <p:cNvSpPr>
            <a:spLocks noGrp="1"/>
          </p:cNvSpPr>
          <p:nvPr>
            <p:ph idx="1"/>
          </p:nvPr>
        </p:nvSpPr>
        <p:spPr/>
        <p:txBody>
          <a:bodyPr/>
          <a:lstStyle/>
          <a:p>
            <a:r>
              <a:rPr lang="en-US" dirty="0" err="1"/>
              <a:t>parenchymatous</a:t>
            </a:r>
            <a:r>
              <a:rPr lang="en-US" dirty="0"/>
              <a:t> forms  </a:t>
            </a:r>
            <a:r>
              <a:rPr lang="en-US" dirty="0" smtClean="0"/>
              <a:t>true</a:t>
            </a:r>
          </a:p>
          <a:p>
            <a:endParaRPr lang="en-US" dirty="0"/>
          </a:p>
          <a:p>
            <a:endParaRPr lang="en-US" dirty="0" smtClean="0"/>
          </a:p>
          <a:p>
            <a:r>
              <a:rPr lang="en-US" dirty="0" err="1"/>
              <a:t>parenchymatous</a:t>
            </a:r>
            <a:r>
              <a:rPr lang="en-US" dirty="0"/>
              <a:t> forms  False </a:t>
            </a:r>
            <a:endParaRPr lang="en-US" dirty="0" smtClean="0"/>
          </a:p>
          <a:p>
            <a:r>
              <a:rPr lang="en-US" dirty="0" smtClean="0"/>
              <a:t> </a:t>
            </a:r>
            <a:endParaRPr lang="en-US"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412776"/>
            <a:ext cx="3214644" cy="1944216"/>
          </a:xfrm>
          <a:prstGeom prst="rect">
            <a:avLst/>
          </a:prstGeo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3933056"/>
            <a:ext cx="3396386" cy="2304256"/>
          </a:xfrm>
          <a:prstGeom prst="rect">
            <a:avLst/>
          </a:prstGeom>
        </p:spPr>
      </p:pic>
    </p:spTree>
    <p:extLst>
      <p:ext uri="{BB962C8B-B14F-4D97-AF65-F5344CB8AC3E}">
        <p14:creationId xmlns:p14="http://schemas.microsoft.com/office/powerpoint/2010/main" val="744667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Erect thallus form</a:t>
            </a:r>
            <a:endParaRPr lang="en-US"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8064" y="1772816"/>
            <a:ext cx="3528392" cy="3960440"/>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484784"/>
            <a:ext cx="3885636" cy="3960440"/>
          </a:xfrm>
          <a:prstGeom prst="rect">
            <a:avLst/>
          </a:prstGeom>
        </p:spPr>
      </p:pic>
    </p:spTree>
    <p:extLst>
      <p:ext uri="{BB962C8B-B14F-4D97-AF65-F5344CB8AC3E}">
        <p14:creationId xmlns:p14="http://schemas.microsoft.com/office/powerpoint/2010/main" val="2723862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Reproduction in algae</a:t>
            </a:r>
            <a:endParaRPr lang="en-US" dirty="0"/>
          </a:p>
        </p:txBody>
      </p:sp>
      <p:sp>
        <p:nvSpPr>
          <p:cNvPr id="3" name="عنصر نائب للمحتوى 2"/>
          <p:cNvSpPr>
            <a:spLocks noGrp="1"/>
          </p:cNvSpPr>
          <p:nvPr>
            <p:ph idx="1"/>
          </p:nvPr>
        </p:nvSpPr>
        <p:spPr>
          <a:xfrm>
            <a:off x="457200" y="1340768"/>
            <a:ext cx="8229600" cy="4785395"/>
          </a:xfrm>
        </p:spPr>
        <p:txBody>
          <a:bodyPr>
            <a:normAutofit fontScale="92500" lnSpcReduction="10000"/>
          </a:bodyPr>
          <a:lstStyle/>
          <a:p>
            <a:pPr lvl="0"/>
            <a:r>
              <a:rPr lang="ar-IQ" dirty="0"/>
              <a:t>التكاثر الخضري </a:t>
            </a:r>
            <a:r>
              <a:rPr lang="en-US" dirty="0"/>
              <a:t>Vegetative R. </a:t>
            </a:r>
          </a:p>
          <a:p>
            <a:pPr lvl="0"/>
            <a:r>
              <a:rPr lang="ar-IQ" dirty="0"/>
              <a:t>التكاثر اللاجنسي </a:t>
            </a:r>
            <a:r>
              <a:rPr lang="en-US" dirty="0"/>
              <a:t>Asexual R</a:t>
            </a:r>
            <a:r>
              <a:rPr lang="en-US" dirty="0" smtClean="0"/>
              <a:t>. (Spores)</a:t>
            </a:r>
            <a:endParaRPr lang="en-US" dirty="0"/>
          </a:p>
          <a:p>
            <a:pPr lvl="0"/>
            <a:r>
              <a:rPr lang="ar-IQ" dirty="0"/>
              <a:t>التكاثر الجنسي </a:t>
            </a:r>
            <a:r>
              <a:rPr lang="en-US" dirty="0"/>
              <a:t>Sexual R</a:t>
            </a:r>
            <a:r>
              <a:rPr lang="en-US" dirty="0" smtClean="0"/>
              <a:t>. (</a:t>
            </a:r>
            <a:r>
              <a:rPr lang="en-US" dirty="0" err="1" smtClean="0"/>
              <a:t>Gamets</a:t>
            </a:r>
            <a:r>
              <a:rPr lang="en-US" dirty="0" smtClean="0"/>
              <a:t>) </a:t>
            </a:r>
            <a:endParaRPr lang="en-US" dirty="0"/>
          </a:p>
          <a:p>
            <a:endParaRPr lang="en-US" dirty="0" smtClean="0"/>
          </a:p>
          <a:p>
            <a:r>
              <a:rPr lang="en-US" dirty="0"/>
              <a:t>Vegetative </a:t>
            </a:r>
            <a:r>
              <a:rPr lang="en-US" dirty="0" smtClean="0"/>
              <a:t>R</a:t>
            </a:r>
          </a:p>
          <a:p>
            <a:r>
              <a:rPr lang="en-US" b="1" dirty="0" smtClean="0"/>
              <a:t>Binary fission </a:t>
            </a:r>
          </a:p>
          <a:p>
            <a:r>
              <a:rPr lang="en-US" b="1" dirty="0" smtClean="0"/>
              <a:t>Fragmentation</a:t>
            </a:r>
          </a:p>
          <a:p>
            <a:r>
              <a:rPr lang="en-US" b="1" dirty="0" err="1"/>
              <a:t>Hormogonia</a:t>
            </a:r>
            <a:r>
              <a:rPr lang="en-US" dirty="0"/>
              <a:t> </a:t>
            </a:r>
            <a:endParaRPr lang="en-US" dirty="0" smtClean="0"/>
          </a:p>
          <a:p>
            <a:r>
              <a:rPr lang="en-US" b="1" dirty="0" err="1"/>
              <a:t>Autocolony</a:t>
            </a:r>
            <a:r>
              <a:rPr lang="en-US" b="1" dirty="0"/>
              <a:t> formation</a:t>
            </a:r>
            <a:r>
              <a:rPr lang="en-US" dirty="0"/>
              <a:t> </a:t>
            </a:r>
          </a:p>
        </p:txBody>
      </p:sp>
    </p:spTree>
    <p:extLst>
      <p:ext uri="{BB962C8B-B14F-4D97-AF65-F5344CB8AC3E}">
        <p14:creationId xmlns:p14="http://schemas.microsoft.com/office/powerpoint/2010/main" val="4492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t>الطحالب  </a:t>
            </a:r>
            <a:r>
              <a:rPr lang="en-US" b="1" dirty="0"/>
              <a:t>Algae </a:t>
            </a:r>
            <a:r>
              <a:rPr lang="ar-IQ" b="1" dirty="0"/>
              <a:t>  :</a:t>
            </a:r>
            <a:endParaRPr lang="en-US" dirty="0"/>
          </a:p>
        </p:txBody>
      </p:sp>
      <p:sp>
        <p:nvSpPr>
          <p:cNvPr id="3" name="عنصر نائب للمحتوى 2"/>
          <p:cNvSpPr>
            <a:spLocks noGrp="1"/>
          </p:cNvSpPr>
          <p:nvPr>
            <p:ph idx="1"/>
          </p:nvPr>
        </p:nvSpPr>
        <p:spPr>
          <a:xfrm>
            <a:off x="457200" y="1196753"/>
            <a:ext cx="8229600" cy="2808312"/>
          </a:xfrm>
        </p:spPr>
        <p:txBody>
          <a:bodyPr>
            <a:normAutofit fontScale="85000" lnSpcReduction="20000"/>
          </a:bodyPr>
          <a:lstStyle/>
          <a:p>
            <a:r>
              <a:rPr lang="ar-IQ" dirty="0"/>
              <a:t>الطحالب هي نباتات ثالوسية  ذاتية التغذية </a:t>
            </a:r>
            <a:r>
              <a:rPr lang="en-US" dirty="0"/>
              <a:t>autotrophic </a:t>
            </a:r>
            <a:r>
              <a:rPr lang="ar-IQ" dirty="0"/>
              <a:t> لها القدرة على القيام بعملية البناء الضوئي  ولكنها تفتقر الى وجود الاوراق والسيقان والجذور الحقيقية فضلا ًعن فقدانها الانسجة الوعائية الناقلة   وتمتلك اعضاء تكاثرية بسيطة غير محاطة بجدار عقيم لذلك فهي لاترتقي الى مستوى التباين الخاص في النباتات الراقية  , تختلف هذه الكائنات في احجامها اذ تتراوح مابين كائنات مجهرية  الى اعشاب بحرية  عملاقة يصل طولها الى اكثر من 60 متر . </a:t>
            </a:r>
            <a:endParaRPr lang="en-US"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3861048"/>
            <a:ext cx="6696744" cy="2816324"/>
          </a:xfrm>
          <a:prstGeom prst="rect">
            <a:avLst/>
          </a:prstGeom>
        </p:spPr>
      </p:pic>
    </p:spTree>
    <p:extLst>
      <p:ext uri="{BB962C8B-B14F-4D97-AF65-F5344CB8AC3E}">
        <p14:creationId xmlns:p14="http://schemas.microsoft.com/office/powerpoint/2010/main" val="2106698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Asexual R </a:t>
            </a:r>
            <a:endParaRPr lang="en-US" dirty="0"/>
          </a:p>
        </p:txBody>
      </p:sp>
      <p:sp>
        <p:nvSpPr>
          <p:cNvPr id="3" name="عنصر نائب للمحتوى 2"/>
          <p:cNvSpPr>
            <a:spLocks noGrp="1"/>
          </p:cNvSpPr>
          <p:nvPr>
            <p:ph idx="1"/>
          </p:nvPr>
        </p:nvSpPr>
        <p:spPr/>
        <p:txBody>
          <a:bodyPr/>
          <a:lstStyle/>
          <a:p>
            <a:r>
              <a:rPr lang="en-US" b="1" dirty="0"/>
              <a:t>Zoospores</a:t>
            </a:r>
            <a:r>
              <a:rPr lang="en-US" dirty="0"/>
              <a:t> </a:t>
            </a:r>
            <a:endParaRPr lang="en-US" dirty="0" smtClean="0"/>
          </a:p>
          <a:p>
            <a:r>
              <a:rPr lang="en-US" b="1" dirty="0" err="1" smtClean="0"/>
              <a:t>Aplanospores</a:t>
            </a:r>
            <a:r>
              <a:rPr lang="en-US" b="1" dirty="0"/>
              <a:t> (</a:t>
            </a:r>
            <a:r>
              <a:rPr lang="en-US" b="1" dirty="0" smtClean="0"/>
              <a:t>Zoospores)</a:t>
            </a:r>
          </a:p>
          <a:p>
            <a:r>
              <a:rPr lang="en-US" b="1" dirty="0" err="1" smtClean="0"/>
              <a:t>Autospores</a:t>
            </a:r>
            <a:endParaRPr lang="en-US" b="1" dirty="0" smtClean="0"/>
          </a:p>
          <a:p>
            <a:r>
              <a:rPr lang="en-US" b="1" dirty="0" err="1"/>
              <a:t>Hypnospores</a:t>
            </a:r>
            <a:r>
              <a:rPr lang="en-US" b="1" dirty="0"/>
              <a:t> and </a:t>
            </a:r>
            <a:r>
              <a:rPr lang="en-US" b="1" dirty="0" err="1"/>
              <a:t>Hypnozygotes</a:t>
            </a:r>
            <a:r>
              <a:rPr lang="en-US" dirty="0"/>
              <a:t> </a:t>
            </a:r>
            <a:endParaRPr lang="en-US" dirty="0" smtClean="0"/>
          </a:p>
          <a:p>
            <a:r>
              <a:rPr lang="en-US" b="1" dirty="0" err="1" smtClean="0"/>
              <a:t>Akinetes</a:t>
            </a:r>
            <a:r>
              <a:rPr lang="en-US" b="1" dirty="0" smtClean="0"/>
              <a:t> (Resting spores)</a:t>
            </a:r>
          </a:p>
          <a:p>
            <a:endParaRPr lang="en-US" dirty="0"/>
          </a:p>
        </p:txBody>
      </p:sp>
    </p:spTree>
    <p:extLst>
      <p:ext uri="{BB962C8B-B14F-4D97-AF65-F5344CB8AC3E}">
        <p14:creationId xmlns:p14="http://schemas.microsoft.com/office/powerpoint/2010/main" val="1907639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ar-IQ" dirty="0"/>
              <a:t> </a:t>
            </a:r>
            <a:endParaRPr lang="en-US" dirty="0"/>
          </a:p>
          <a:p>
            <a:r>
              <a:rPr lang="ar-IQ" dirty="0"/>
              <a:t> وهناك العديد من الابواغ الغير متحركة والتي تتكون في المجاميع الطحلبية ومنها </a:t>
            </a:r>
            <a:r>
              <a:rPr lang="en-US" dirty="0" err="1"/>
              <a:t>Tetraspores</a:t>
            </a:r>
            <a:r>
              <a:rPr lang="en-US" dirty="0"/>
              <a:t>, </a:t>
            </a:r>
            <a:r>
              <a:rPr lang="en-US" dirty="0" err="1"/>
              <a:t>Monospores</a:t>
            </a:r>
            <a:r>
              <a:rPr lang="en-US" dirty="0"/>
              <a:t> , </a:t>
            </a:r>
            <a:r>
              <a:rPr lang="en-US" dirty="0" err="1"/>
              <a:t>Neutralspores</a:t>
            </a:r>
            <a:r>
              <a:rPr lang="en-US" dirty="0"/>
              <a:t> </a:t>
            </a:r>
            <a:r>
              <a:rPr lang="en-US" dirty="0" err="1"/>
              <a:t>statospores</a:t>
            </a:r>
            <a:r>
              <a:rPr lang="en-US" dirty="0"/>
              <a:t> , carpospores  </a:t>
            </a:r>
            <a:r>
              <a:rPr lang="ar-SA" dirty="0"/>
              <a:t>  </a:t>
            </a:r>
            <a:r>
              <a:rPr lang="en-US" dirty="0"/>
              <a:t> </a:t>
            </a:r>
            <a:r>
              <a:rPr lang="en-US" dirty="0" err="1"/>
              <a:t>Auxospores</a:t>
            </a:r>
            <a:r>
              <a:rPr lang="en-US" dirty="0"/>
              <a:t> ,</a:t>
            </a:r>
            <a:r>
              <a:rPr lang="ar-IQ" dirty="0"/>
              <a:t>  وقد تنتج الابواغ اما  بداخل خلايا خضرية اعتيادية  او بداخل خلايا متخصصة او تراكيب تدعى بالحوافظ </a:t>
            </a:r>
            <a:r>
              <a:rPr lang="en-US" dirty="0"/>
              <a:t>Sporangia </a:t>
            </a:r>
            <a:r>
              <a:rPr lang="ar-IQ" dirty="0"/>
              <a:t> . </a:t>
            </a:r>
            <a:endParaRPr lang="en-US" dirty="0"/>
          </a:p>
          <a:p>
            <a:endParaRPr lang="en-US" dirty="0"/>
          </a:p>
        </p:txBody>
      </p:sp>
    </p:spTree>
    <p:extLst>
      <p:ext uri="{BB962C8B-B14F-4D97-AF65-F5344CB8AC3E}">
        <p14:creationId xmlns:p14="http://schemas.microsoft.com/office/powerpoint/2010/main" val="3522616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Sexual  R.</a:t>
            </a:r>
            <a:endParaRPr lang="en-US" dirty="0"/>
          </a:p>
        </p:txBody>
      </p:sp>
      <p:sp>
        <p:nvSpPr>
          <p:cNvPr id="3" name="عنصر نائب للمحتوى 2"/>
          <p:cNvSpPr>
            <a:spLocks noGrp="1"/>
          </p:cNvSpPr>
          <p:nvPr>
            <p:ph idx="1"/>
          </p:nvPr>
        </p:nvSpPr>
        <p:spPr/>
        <p:txBody>
          <a:bodyPr>
            <a:normAutofit lnSpcReduction="10000"/>
          </a:bodyPr>
          <a:lstStyle/>
          <a:p>
            <a:r>
              <a:rPr lang="ar-IQ" dirty="0"/>
              <a:t>ويحدث في غالبية الطحالب ويتم باتحاد خليتين حيث يتحد البروتوبلاست بعملية ال </a:t>
            </a:r>
            <a:r>
              <a:rPr lang="en-US" dirty="0" err="1"/>
              <a:t>Plasmogamy</a:t>
            </a:r>
            <a:r>
              <a:rPr lang="en-US" dirty="0"/>
              <a:t> </a:t>
            </a:r>
            <a:r>
              <a:rPr lang="ar-IQ" dirty="0"/>
              <a:t> يعقبه اتحاد الانوية  </a:t>
            </a:r>
            <a:r>
              <a:rPr lang="en-US" dirty="0" err="1"/>
              <a:t>Karyogamy</a:t>
            </a:r>
            <a:r>
              <a:rPr lang="en-US" dirty="0"/>
              <a:t> </a:t>
            </a:r>
            <a:r>
              <a:rPr lang="ar-IQ" dirty="0"/>
              <a:t> ويطلق على الخلايا التكاثرية الجنسية بالامشاج </a:t>
            </a:r>
            <a:r>
              <a:rPr lang="en-US" dirty="0"/>
              <a:t>Gametes </a:t>
            </a:r>
            <a:r>
              <a:rPr lang="ar-IQ" dirty="0"/>
              <a:t> وقد تتكون داخل خلايا خضرية اعتيادية او داخل خلايا متخصصة </a:t>
            </a:r>
            <a:r>
              <a:rPr lang="en-US" dirty="0" err="1"/>
              <a:t>Gametangia</a:t>
            </a:r>
            <a:r>
              <a:rPr lang="en-US" dirty="0"/>
              <a:t> </a:t>
            </a:r>
            <a:r>
              <a:rPr lang="ar-IQ" dirty="0"/>
              <a:t> وهناك ثلاثة انواع من طرق </a:t>
            </a:r>
            <a:r>
              <a:rPr lang="ar-IQ" dirty="0" smtClean="0"/>
              <a:t>التكاثر الجنسي:</a:t>
            </a:r>
          </a:p>
          <a:p>
            <a:r>
              <a:rPr lang="en-US" b="1" dirty="0" err="1"/>
              <a:t>Isogamous</a:t>
            </a:r>
            <a:r>
              <a:rPr lang="en-US" dirty="0"/>
              <a:t> </a:t>
            </a:r>
            <a:endParaRPr lang="ar-IQ" dirty="0" smtClean="0"/>
          </a:p>
          <a:p>
            <a:r>
              <a:rPr lang="en-US" b="1" dirty="0" err="1"/>
              <a:t>Anisogamous</a:t>
            </a:r>
            <a:r>
              <a:rPr lang="en-US" dirty="0"/>
              <a:t> </a:t>
            </a:r>
            <a:endParaRPr lang="ar-IQ" dirty="0" smtClean="0"/>
          </a:p>
          <a:p>
            <a:r>
              <a:rPr lang="en-US" b="1" dirty="0" err="1"/>
              <a:t>Anisogamous</a:t>
            </a:r>
            <a:r>
              <a:rPr lang="en-US" dirty="0"/>
              <a:t> </a:t>
            </a:r>
          </a:p>
        </p:txBody>
      </p:sp>
    </p:spTree>
    <p:extLst>
      <p:ext uri="{BB962C8B-B14F-4D97-AF65-F5344CB8AC3E}">
        <p14:creationId xmlns:p14="http://schemas.microsoft.com/office/powerpoint/2010/main" val="3758483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Life cycle</a:t>
            </a:r>
            <a:endParaRPr lang="en-US" dirty="0"/>
          </a:p>
        </p:txBody>
      </p:sp>
      <p:sp>
        <p:nvSpPr>
          <p:cNvPr id="3" name="عنصر نائب للمحتوى 2"/>
          <p:cNvSpPr>
            <a:spLocks noGrp="1"/>
          </p:cNvSpPr>
          <p:nvPr>
            <p:ph idx="1"/>
          </p:nvPr>
        </p:nvSpPr>
        <p:spPr/>
        <p:txBody>
          <a:bodyPr/>
          <a:lstStyle/>
          <a:p>
            <a:r>
              <a:rPr lang="en-US" b="1" dirty="0"/>
              <a:t>1-</a:t>
            </a:r>
            <a:r>
              <a:rPr lang="ar-IQ" b="1" dirty="0"/>
              <a:t>دورة الحياة الاحادية </a:t>
            </a:r>
            <a:r>
              <a:rPr lang="en-US" b="1" dirty="0"/>
              <a:t>Haploid life cycle </a:t>
            </a:r>
            <a:endParaRPr lang="ar-IQ" b="1" dirty="0" smtClean="0"/>
          </a:p>
          <a:p>
            <a:r>
              <a:rPr lang="ar-IQ" dirty="0"/>
              <a:t>في هذا النوع من الدورات يكون النبات الام احادي المجموعة الكروموسومية في جميع مراحل دورات الحياة ماعدا مرحلة البيضة المخصبة حيث تكون النواة </a:t>
            </a:r>
            <a:r>
              <a:rPr lang="en-US" dirty="0"/>
              <a:t>(2n) </a:t>
            </a:r>
            <a:r>
              <a:rPr lang="ar-IQ" dirty="0"/>
              <a:t> من الكروموسومات لذلك فهي تعاني انقسام اختزالي وتعرف دورة الحياة هذه ايضا ً باسم </a:t>
            </a:r>
            <a:r>
              <a:rPr lang="en-US" b="1" dirty="0"/>
              <a:t>Zygotic life cycle </a:t>
            </a:r>
            <a:r>
              <a:rPr lang="ar-IQ" dirty="0"/>
              <a:t> ويمكن ملاحظتها في طحلب </a:t>
            </a:r>
            <a:r>
              <a:rPr lang="en-US" i="1" dirty="0" err="1"/>
              <a:t>Chlamydomonas</a:t>
            </a:r>
            <a:r>
              <a:rPr lang="en-US" dirty="0"/>
              <a:t> </a:t>
            </a:r>
            <a:r>
              <a:rPr lang="ar-IQ" dirty="0"/>
              <a:t> . </a:t>
            </a:r>
            <a:endParaRPr lang="en-US" dirty="0"/>
          </a:p>
        </p:txBody>
      </p:sp>
    </p:spTree>
    <p:extLst>
      <p:ext uri="{BB962C8B-B14F-4D97-AF65-F5344CB8AC3E}">
        <p14:creationId xmlns:p14="http://schemas.microsoft.com/office/powerpoint/2010/main" val="319417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5517232"/>
            <a:ext cx="8229600" cy="1143000"/>
          </a:xfrm>
        </p:spPr>
        <p:txBody>
          <a:bodyPr>
            <a:normAutofit/>
          </a:bodyPr>
          <a:lstStyle/>
          <a:p>
            <a:r>
              <a:rPr lang="en-US" sz="1800" dirty="0"/>
              <a:t>Life cycle of </a:t>
            </a:r>
            <a:r>
              <a:rPr lang="en-US" sz="1800" i="1" dirty="0" err="1"/>
              <a:t>Chlamydomonas</a:t>
            </a:r>
            <a:r>
              <a:rPr lang="en-US" sz="1800" dirty="0"/>
              <a:t> sp.:, asexual reproduction; </a:t>
            </a:r>
            <a:r>
              <a:rPr lang="en-US" sz="1800" dirty="0" err="1"/>
              <a:t>s.r.</a:t>
            </a:r>
            <a:r>
              <a:rPr lang="en-US" sz="1800" dirty="0"/>
              <a:t>, sexual reproduction.</a:t>
            </a:r>
            <a:br>
              <a:rPr lang="en-US" sz="1800" dirty="0"/>
            </a:br>
            <a:r>
              <a:rPr lang="en-US" sz="1800" dirty="0"/>
              <a:t> </a:t>
            </a:r>
            <a:br>
              <a:rPr lang="en-US" sz="1800" dirty="0"/>
            </a:br>
            <a:endParaRPr lang="en-US" sz="1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064896"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2052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t>دورة الحياة الثنائية </a:t>
            </a:r>
            <a:r>
              <a:rPr lang="en-US" b="1" dirty="0"/>
              <a:t>Diploid life cycle </a:t>
            </a:r>
            <a:endParaRPr lang="en-US" dirty="0"/>
          </a:p>
        </p:txBody>
      </p:sp>
      <p:sp>
        <p:nvSpPr>
          <p:cNvPr id="3" name="عنصر نائب للمحتوى 2"/>
          <p:cNvSpPr>
            <a:spLocks noGrp="1"/>
          </p:cNvSpPr>
          <p:nvPr>
            <p:ph idx="1"/>
          </p:nvPr>
        </p:nvSpPr>
        <p:spPr/>
        <p:txBody>
          <a:bodyPr/>
          <a:lstStyle/>
          <a:p>
            <a:r>
              <a:rPr lang="ar-IQ" dirty="0"/>
              <a:t>هي دورة الحياة التي يكون فيها النبات ثنائي المجموعة الكروموسومية في كافة المراحل  عدا مرحلة الامشاج التي تكون احادية المجموعة الكروموسومية والتي تتكون بعد حدوث الانقسام الاختزالي لذلك تسمى ايضا ً بـ </a:t>
            </a:r>
            <a:r>
              <a:rPr lang="en-US" b="1" dirty="0" err="1"/>
              <a:t>Gametic</a:t>
            </a:r>
            <a:r>
              <a:rPr lang="en-US" b="1" dirty="0"/>
              <a:t> life cycle</a:t>
            </a:r>
            <a:r>
              <a:rPr lang="en-US" dirty="0"/>
              <a:t> </a:t>
            </a:r>
            <a:r>
              <a:rPr lang="ar-IQ" dirty="0"/>
              <a:t> ويمكن ملاحظتها في طحلب </a:t>
            </a:r>
            <a:r>
              <a:rPr lang="en-US" i="1" dirty="0" err="1"/>
              <a:t>Fucus</a:t>
            </a:r>
            <a:r>
              <a:rPr lang="en-US" dirty="0"/>
              <a:t> </a:t>
            </a:r>
            <a:r>
              <a:rPr lang="ar-IQ" dirty="0"/>
              <a:t>   . </a:t>
            </a:r>
            <a:endParaRPr lang="en-US" dirty="0"/>
          </a:p>
          <a:p>
            <a:r>
              <a:rPr lang="ar-IQ" dirty="0"/>
              <a:t> </a:t>
            </a:r>
            <a:endParaRPr lang="en-US" dirty="0"/>
          </a:p>
          <a:p>
            <a:endParaRPr lang="en-US" dirty="0"/>
          </a:p>
        </p:txBody>
      </p:sp>
    </p:spTree>
    <p:extLst>
      <p:ext uri="{BB962C8B-B14F-4D97-AF65-F5344CB8AC3E}">
        <p14:creationId xmlns:p14="http://schemas.microsoft.com/office/powerpoint/2010/main" val="1538716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4437112"/>
            <a:ext cx="8229600" cy="1728192"/>
          </a:xfrm>
        </p:spPr>
        <p:txBody>
          <a:bodyPr>
            <a:normAutofit/>
          </a:bodyPr>
          <a:lstStyle/>
          <a:p>
            <a:r>
              <a:rPr lang="en-US" sz="1800" dirty="0"/>
              <a:t>Life cycle of </a:t>
            </a:r>
            <a:r>
              <a:rPr lang="en-US" sz="1800" i="1" dirty="0" err="1"/>
              <a:t>Fucus</a:t>
            </a:r>
            <a:r>
              <a:rPr lang="en-US" sz="1800" i="1" dirty="0"/>
              <a:t> </a:t>
            </a:r>
            <a:r>
              <a:rPr lang="en-US" sz="1800" dirty="0"/>
              <a:t>sp.: 1, sporophyte; 2, </a:t>
            </a:r>
            <a:r>
              <a:rPr lang="en-US" sz="1800" dirty="0" err="1"/>
              <a:t>anteridium</a:t>
            </a:r>
            <a:r>
              <a:rPr lang="en-US" sz="1800" dirty="0"/>
              <a:t>; 2', </a:t>
            </a:r>
            <a:r>
              <a:rPr lang="en-US" sz="1800" dirty="0" err="1"/>
              <a:t>oogonium</a:t>
            </a:r>
            <a:r>
              <a:rPr lang="en-US" sz="1800" dirty="0"/>
              <a:t>; 3, sperm; 3', egg; 4, zygote; 5, young sporophyte. R!, meiosis.   </a:t>
            </a:r>
            <a:br>
              <a:rPr lang="en-US" sz="1800" dirty="0"/>
            </a:br>
            <a:r>
              <a:rPr lang="ar-SA" sz="1800" dirty="0"/>
              <a:t> </a:t>
            </a:r>
            <a:r>
              <a:rPr lang="en-US" sz="1800" dirty="0"/>
              <a:t/>
            </a:r>
            <a:br>
              <a:rPr lang="en-US" sz="1800" dirty="0"/>
            </a:br>
            <a:endParaRPr lang="en-US" sz="1800" dirty="0"/>
          </a:p>
        </p:txBody>
      </p:sp>
      <p:pic>
        <p:nvPicPr>
          <p:cNvPr id="4" name="عنصر نائب للمحتوى 3" descr="Life cycle of Fucus sp.: 1, sporophyte; 2, anteridium; 2', oogonium; 3, sperm; 3', egg; 4, zygote; 5, young sporophyte. R!, meiosis."/>
          <p:cNvPicPr>
            <a:picLocks noGrp="1"/>
          </p:cNvPicPr>
          <p:nvPr>
            <p:ph idx="1"/>
          </p:nvPr>
        </p:nvPicPr>
        <p:blipFill>
          <a:blip r:embed="rId2"/>
          <a:srcRect/>
          <a:stretch>
            <a:fillRect/>
          </a:stretch>
        </p:blipFill>
        <p:spPr bwMode="auto">
          <a:xfrm>
            <a:off x="3206750" y="245269"/>
            <a:ext cx="2752725" cy="4048125"/>
          </a:xfrm>
          <a:prstGeom prst="rect">
            <a:avLst/>
          </a:prstGeom>
          <a:noFill/>
          <a:ln w="9525">
            <a:noFill/>
            <a:miter lim="800000"/>
            <a:headEnd/>
            <a:tailEnd/>
          </a:ln>
        </p:spPr>
      </p:pic>
    </p:spTree>
    <p:extLst>
      <p:ext uri="{BB962C8B-B14F-4D97-AF65-F5344CB8AC3E}">
        <p14:creationId xmlns:p14="http://schemas.microsoft.com/office/powerpoint/2010/main" val="1632231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764704"/>
            <a:ext cx="8229600" cy="1143000"/>
          </a:xfrm>
        </p:spPr>
        <p:txBody>
          <a:bodyPr>
            <a:normAutofit fontScale="90000"/>
          </a:bodyPr>
          <a:lstStyle/>
          <a:p>
            <a:r>
              <a:rPr lang="en-US" b="1" dirty="0"/>
              <a:t> - 3</a:t>
            </a:r>
            <a:r>
              <a:rPr lang="ar-IQ" b="1" dirty="0"/>
              <a:t>دورة الحياة المعقدة </a:t>
            </a:r>
            <a:r>
              <a:rPr lang="en-US" b="1" dirty="0" err="1"/>
              <a:t>Diplobiontic</a:t>
            </a:r>
            <a:r>
              <a:rPr lang="en-US" b="1" dirty="0"/>
              <a:t> or </a:t>
            </a:r>
            <a:r>
              <a:rPr lang="en-US" b="1" dirty="0" err="1"/>
              <a:t>sporic</a:t>
            </a:r>
            <a:r>
              <a:rPr lang="en-US" b="1" dirty="0"/>
              <a:t>  life cycle </a:t>
            </a:r>
            <a:r>
              <a:rPr lang="en-US" dirty="0"/>
              <a:t/>
            </a:r>
            <a:br>
              <a:rPr lang="en-US" dirty="0"/>
            </a:br>
            <a:endParaRPr lang="en-US" dirty="0"/>
          </a:p>
        </p:txBody>
      </p:sp>
      <p:sp>
        <p:nvSpPr>
          <p:cNvPr id="3" name="عنصر نائب للمحتوى 2"/>
          <p:cNvSpPr>
            <a:spLocks noGrp="1"/>
          </p:cNvSpPr>
          <p:nvPr>
            <p:ph idx="1"/>
          </p:nvPr>
        </p:nvSpPr>
        <p:spPr/>
        <p:txBody>
          <a:bodyPr>
            <a:normAutofit/>
          </a:bodyPr>
          <a:lstStyle/>
          <a:p>
            <a:r>
              <a:rPr lang="ar-IQ" b="1" dirty="0"/>
              <a:t> </a:t>
            </a:r>
            <a:r>
              <a:rPr lang="ar-IQ" sz="2200" dirty="0"/>
              <a:t>يحدث في دورات الحياة هذه تبادل للاجيال بين طورين مختلفين هما الطور المشيجي الاحادي </a:t>
            </a:r>
            <a:r>
              <a:rPr lang="en-US" sz="2200" dirty="0"/>
              <a:t>Haploid  gametophyte </a:t>
            </a:r>
            <a:r>
              <a:rPr lang="ar-IQ" sz="2200" dirty="0"/>
              <a:t> الذي ينتج الكميتات بواسطة الانقسام الخيطي والطور البوغي الثنائي </a:t>
            </a:r>
            <a:r>
              <a:rPr lang="en-US" sz="2200" dirty="0"/>
              <a:t>Diploid sporophyte</a:t>
            </a:r>
            <a:r>
              <a:rPr lang="ar-IQ" sz="2200" dirty="0"/>
              <a:t> الذي ينتج الابواغ خلال الانقسام الاختزالي . ويمكن ان يكون تبادل الاجيال متماثل </a:t>
            </a:r>
            <a:r>
              <a:rPr lang="en-US" sz="2200" dirty="0"/>
              <a:t>Isomorphic </a:t>
            </a:r>
            <a:r>
              <a:rPr lang="ar-IQ" sz="2200" dirty="0"/>
              <a:t> وذلك عندما يكون كلا الطورين متماثلا ً مظهريا ً كما في طحلب </a:t>
            </a:r>
            <a:r>
              <a:rPr lang="en-US" sz="2200" i="1" dirty="0"/>
              <a:t>Ulva </a:t>
            </a:r>
            <a:r>
              <a:rPr lang="ar-IQ" sz="2200" dirty="0"/>
              <a:t> او غير متماثل </a:t>
            </a:r>
            <a:r>
              <a:rPr lang="en-US" sz="2200" dirty="0"/>
              <a:t>heteromorphic </a:t>
            </a:r>
            <a:r>
              <a:rPr lang="ar-IQ" sz="2200" dirty="0"/>
              <a:t> مع سيادة الطور البوغي كما في طحلب </a:t>
            </a:r>
            <a:r>
              <a:rPr lang="en-US" sz="2200" i="1" dirty="0" err="1"/>
              <a:t>Laminaria</a:t>
            </a:r>
            <a:r>
              <a:rPr lang="en-US" sz="2200" i="1" dirty="0"/>
              <a:t> </a:t>
            </a:r>
            <a:r>
              <a:rPr lang="ar-IQ" sz="2200" dirty="0"/>
              <a:t> او مع سيادة الطور المشيجي كما في طحلب </a:t>
            </a:r>
            <a:r>
              <a:rPr lang="en-US" sz="2200" i="1" dirty="0" err="1"/>
              <a:t>Porphyra</a:t>
            </a:r>
            <a:r>
              <a:rPr lang="en-US" sz="2200" dirty="0"/>
              <a:t> </a:t>
            </a:r>
            <a:r>
              <a:rPr lang="ar-IQ" sz="2200" dirty="0"/>
              <a:t> . </a:t>
            </a:r>
            <a:r>
              <a:rPr lang="en-US" sz="2200" dirty="0"/>
              <a:t>heteromorphic </a:t>
            </a:r>
            <a:r>
              <a:rPr lang="ar-IQ" sz="2200" dirty="0"/>
              <a:t> مع سيادة الطور البوغي كما في طحلب </a:t>
            </a:r>
            <a:r>
              <a:rPr lang="en-US" sz="2200" i="1" dirty="0" err="1"/>
              <a:t>Laminaria</a:t>
            </a:r>
            <a:r>
              <a:rPr lang="en-US" sz="2200" i="1" dirty="0"/>
              <a:t> </a:t>
            </a:r>
            <a:r>
              <a:rPr lang="ar-IQ" sz="2200" dirty="0"/>
              <a:t> او مع سيادة الطور المشيجي كما في طحلب </a:t>
            </a:r>
            <a:r>
              <a:rPr lang="en-US" sz="2200" i="1" dirty="0" err="1"/>
              <a:t>Porphyra</a:t>
            </a:r>
            <a:r>
              <a:rPr lang="en-US" sz="2200" dirty="0"/>
              <a:t> </a:t>
            </a:r>
            <a:r>
              <a:rPr lang="ar-IQ" sz="2200" dirty="0"/>
              <a:t> . </a:t>
            </a:r>
            <a:endParaRPr lang="en-US" sz="2200" dirty="0"/>
          </a:p>
        </p:txBody>
      </p:sp>
    </p:spTree>
    <p:extLst>
      <p:ext uri="{BB962C8B-B14F-4D97-AF65-F5344CB8AC3E}">
        <p14:creationId xmlns:p14="http://schemas.microsoft.com/office/powerpoint/2010/main" val="3556235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4725144"/>
            <a:ext cx="8229600" cy="1944216"/>
          </a:xfrm>
        </p:spPr>
        <p:txBody>
          <a:bodyPr>
            <a:normAutofit/>
          </a:bodyPr>
          <a:lstStyle/>
          <a:p>
            <a:pPr rtl="0"/>
            <a:r>
              <a:rPr lang="en-US" sz="1800" dirty="0"/>
              <a:t>Life cycle of </a:t>
            </a:r>
            <a:r>
              <a:rPr lang="en-US" sz="1800" i="1" dirty="0" err="1"/>
              <a:t>Laminaria</a:t>
            </a:r>
            <a:r>
              <a:rPr lang="en-US" sz="1800" dirty="0"/>
              <a:t> sp.: 1, sporophyte; 2, </a:t>
            </a:r>
            <a:br>
              <a:rPr lang="en-US" sz="1800" dirty="0"/>
            </a:br>
            <a:r>
              <a:rPr lang="en-US" sz="1800" dirty="0"/>
              <a:t>male zoospore; 2', female zoospore; 3, male gametophyte; 3', female gametophyte; 4, sperm; 4', egg and fertilization; 5,      zygote; 6, young sporophyte. R!, meiosis</a:t>
            </a:r>
            <a:r>
              <a:rPr lang="ar-SA" sz="1800" dirty="0"/>
              <a:t>   </a:t>
            </a:r>
            <a:r>
              <a:rPr lang="en-US" sz="1800" dirty="0"/>
              <a:t/>
            </a:r>
            <a:br>
              <a:rPr lang="en-US" sz="1800" dirty="0"/>
            </a:br>
            <a:r>
              <a:rPr lang="ar-SA" sz="1800" dirty="0"/>
              <a:t> </a:t>
            </a:r>
            <a:r>
              <a:rPr lang="en-US" sz="1800" dirty="0"/>
              <a:t/>
            </a:r>
            <a:br>
              <a:rPr lang="en-US" sz="1800" dirty="0"/>
            </a:br>
            <a:endParaRPr lang="en-US" sz="1800" dirty="0"/>
          </a:p>
        </p:txBody>
      </p:sp>
      <p:pic>
        <p:nvPicPr>
          <p:cNvPr id="4" name="عنصر نائب للمحتوى 3" descr="Life cycle of Laminaria sp.: 1, sporophyte; 2, male zoospore; 2', female zoospore; 3, male gametophyte; 3', female gametophyte; 4, sperm; 4', egg and fertilization; 5, zygote; 6, young sporophyte. R!, meiosis."/>
          <p:cNvPicPr>
            <a:picLocks noGrp="1"/>
          </p:cNvPicPr>
          <p:nvPr>
            <p:ph idx="1"/>
          </p:nvPr>
        </p:nvPicPr>
        <p:blipFill>
          <a:blip r:embed="rId2"/>
          <a:srcRect/>
          <a:stretch>
            <a:fillRect/>
          </a:stretch>
        </p:blipFill>
        <p:spPr bwMode="auto">
          <a:xfrm>
            <a:off x="3779912" y="332656"/>
            <a:ext cx="2581275" cy="3990975"/>
          </a:xfrm>
          <a:prstGeom prst="rect">
            <a:avLst/>
          </a:prstGeom>
          <a:noFill/>
          <a:ln w="9525">
            <a:noFill/>
            <a:miter lim="800000"/>
            <a:headEnd/>
            <a:tailEnd/>
          </a:ln>
        </p:spPr>
      </p:pic>
    </p:spTree>
    <p:extLst>
      <p:ext uri="{BB962C8B-B14F-4D97-AF65-F5344CB8AC3E}">
        <p14:creationId xmlns:p14="http://schemas.microsoft.com/office/powerpoint/2010/main" val="1689569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5013176"/>
            <a:ext cx="8229600" cy="1503040"/>
          </a:xfrm>
        </p:spPr>
        <p:txBody>
          <a:bodyPr>
            <a:normAutofit fontScale="90000"/>
          </a:bodyPr>
          <a:lstStyle/>
          <a:p>
            <a:pPr rtl="0"/>
            <a:r>
              <a:rPr lang="en-US" sz="1800" dirty="0"/>
              <a:t>Life cycle of </a:t>
            </a:r>
            <a:r>
              <a:rPr lang="en-US" sz="1800" i="1" dirty="0"/>
              <a:t>Ulva</a:t>
            </a:r>
            <a:r>
              <a:rPr lang="en-US" sz="1800" dirty="0"/>
              <a:t> sp.: 1, sporophyte; 2, male zoospore; 2', female zoospore; 3, young male gametophyte; 3', young female gametophyte; 4, male gametophyte; 4', female gametophyte; 5, male gamete; 5', female gamete; 6–8, </a:t>
            </a:r>
            <a:r>
              <a:rPr lang="en-US" sz="1800" dirty="0" err="1"/>
              <a:t>syngamy</a:t>
            </a:r>
            <a:r>
              <a:rPr lang="en-US" sz="1800" dirty="0"/>
              <a:t>; 9, young sporophyte. R!, meiosis.</a:t>
            </a:r>
            <a:r>
              <a:rPr lang="ar-IQ" sz="1800" b="1" dirty="0"/>
              <a:t>                       </a:t>
            </a:r>
            <a:r>
              <a:rPr lang="en-US" sz="1800" dirty="0"/>
              <a:t/>
            </a:r>
            <a:br>
              <a:rPr lang="en-US" sz="1800" dirty="0"/>
            </a:br>
            <a:r>
              <a:rPr lang="ar-IQ" sz="1800" b="1" dirty="0"/>
              <a:t> </a:t>
            </a:r>
            <a:r>
              <a:rPr lang="en-US" sz="1800" dirty="0"/>
              <a:t/>
            </a:r>
            <a:br>
              <a:rPr lang="en-US" sz="1800" dirty="0"/>
            </a:br>
            <a:endParaRPr lang="en-US" sz="1800" dirty="0"/>
          </a:p>
        </p:txBody>
      </p:sp>
      <p:pic>
        <p:nvPicPr>
          <p:cNvPr id="4" name="عنصر نائب للمحتوى 3" descr="Life cycle of Ulva sp.: 1, sporophyte; 2, male zoospore; 2', female zoospore; 3, young male gametophyte; 3', young female gametophyte; 4, male gametophyte; 4', female gametophyte; 5, male gamete; 5', female gamete; 6–8, syngamy; 9, young sporophyte. R!, meiosis."/>
          <p:cNvPicPr>
            <a:picLocks noGrp="1"/>
          </p:cNvPicPr>
          <p:nvPr>
            <p:ph idx="1"/>
          </p:nvPr>
        </p:nvPicPr>
        <p:blipFill>
          <a:blip r:embed="rId2"/>
          <a:srcRect/>
          <a:stretch>
            <a:fillRect/>
          </a:stretch>
        </p:blipFill>
        <p:spPr bwMode="auto">
          <a:xfrm>
            <a:off x="2411760" y="908720"/>
            <a:ext cx="4225949" cy="3648075"/>
          </a:xfrm>
          <a:prstGeom prst="rect">
            <a:avLst/>
          </a:prstGeom>
          <a:noFill/>
          <a:ln w="9525">
            <a:noFill/>
            <a:miter lim="800000"/>
            <a:headEnd/>
            <a:tailEnd/>
          </a:ln>
        </p:spPr>
      </p:pic>
    </p:spTree>
    <p:extLst>
      <p:ext uri="{BB962C8B-B14F-4D97-AF65-F5344CB8AC3E}">
        <p14:creationId xmlns:p14="http://schemas.microsoft.com/office/powerpoint/2010/main" val="2191062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92696"/>
            <a:ext cx="8229600" cy="1143000"/>
          </a:xfrm>
        </p:spPr>
        <p:txBody>
          <a:bodyPr>
            <a:normAutofit fontScale="90000"/>
          </a:bodyPr>
          <a:lstStyle/>
          <a:p>
            <a:r>
              <a:rPr lang="ar-IQ" dirty="0"/>
              <a:t>تقع الطحالب ضمن مملكتين وهي :- </a:t>
            </a:r>
            <a:r>
              <a:rPr lang="en-US" dirty="0"/>
              <a:t/>
            </a:r>
            <a:br>
              <a:rPr lang="en-US" dirty="0"/>
            </a:br>
            <a:endParaRPr lang="en-US" dirty="0"/>
          </a:p>
        </p:txBody>
      </p:sp>
      <p:sp>
        <p:nvSpPr>
          <p:cNvPr id="3" name="عنصر نائب للمحتوى 2"/>
          <p:cNvSpPr>
            <a:spLocks noGrp="1"/>
          </p:cNvSpPr>
          <p:nvPr>
            <p:ph idx="1"/>
          </p:nvPr>
        </p:nvSpPr>
        <p:spPr>
          <a:xfrm>
            <a:off x="457200" y="1340768"/>
            <a:ext cx="8229600" cy="5517232"/>
          </a:xfrm>
        </p:spPr>
        <p:txBody>
          <a:bodyPr>
            <a:normAutofit/>
          </a:bodyPr>
          <a:lstStyle/>
          <a:p>
            <a:r>
              <a:rPr lang="ar-IQ" b="1" dirty="0"/>
              <a:t>اولا ً : مملكة  بدائية النوى </a:t>
            </a:r>
            <a:r>
              <a:rPr lang="en-US" b="1" dirty="0" err="1"/>
              <a:t>Prokaryota</a:t>
            </a:r>
            <a:r>
              <a:rPr lang="ar-IQ" b="1" dirty="0"/>
              <a:t>  ( </a:t>
            </a:r>
            <a:r>
              <a:rPr lang="en-US" b="1" dirty="0" err="1"/>
              <a:t>Monera</a:t>
            </a:r>
            <a:r>
              <a:rPr lang="ar-IQ" b="1" dirty="0"/>
              <a:t> ) . </a:t>
            </a:r>
            <a:endParaRPr lang="en-US" dirty="0"/>
          </a:p>
          <a:p>
            <a:r>
              <a:rPr lang="ar-IQ" b="1" dirty="0"/>
              <a:t>      </a:t>
            </a:r>
            <a:r>
              <a:rPr lang="ar-IQ" dirty="0"/>
              <a:t>اذ تمتاز افراد هذه المملكة بامتلاكها خلايا بدائية النواة </a:t>
            </a:r>
            <a:r>
              <a:rPr lang="en-US" dirty="0"/>
              <a:t>prokaryotic cells</a:t>
            </a:r>
            <a:r>
              <a:rPr lang="ar-IQ" dirty="0"/>
              <a:t>  ومن المجاميع الطحلبية التي تقع ضمن هـــذه المملكة هي الطحالب الخضر المزرقة   </a:t>
            </a:r>
            <a:r>
              <a:rPr lang="en-US" dirty="0"/>
              <a:t> Blue Green Algae </a:t>
            </a:r>
            <a:r>
              <a:rPr lang="ar-IQ" dirty="0"/>
              <a:t>وتعرف ايضا ً ب </a:t>
            </a:r>
            <a:r>
              <a:rPr lang="en-US" dirty="0"/>
              <a:t> </a:t>
            </a:r>
            <a:r>
              <a:rPr lang="en-US" dirty="0" err="1"/>
              <a:t>cyanophyta</a:t>
            </a:r>
            <a:r>
              <a:rPr lang="en-US" dirty="0"/>
              <a:t> </a:t>
            </a:r>
            <a:r>
              <a:rPr lang="ar-IQ" dirty="0"/>
              <a:t> او </a:t>
            </a:r>
            <a:r>
              <a:rPr lang="en-US" dirty="0"/>
              <a:t> cyanobacteria </a:t>
            </a:r>
            <a:endParaRPr lang="ar-IQ" dirty="0"/>
          </a:p>
          <a:p>
            <a:r>
              <a:rPr lang="ar-IQ" b="1" dirty="0"/>
              <a:t>مملكة الطليعيات  </a:t>
            </a:r>
            <a:r>
              <a:rPr lang="en-US" b="1" dirty="0"/>
              <a:t>Protista</a:t>
            </a:r>
            <a:r>
              <a:rPr lang="ar-IQ" b="1" dirty="0"/>
              <a:t> . </a:t>
            </a:r>
            <a:endParaRPr lang="en-US" dirty="0"/>
          </a:p>
          <a:p>
            <a:r>
              <a:rPr lang="ar-IQ" b="1" dirty="0"/>
              <a:t>       </a:t>
            </a:r>
            <a:r>
              <a:rPr lang="ar-IQ" dirty="0"/>
              <a:t>وتضم الكائنات حقيقية النواة  </a:t>
            </a:r>
            <a:r>
              <a:rPr lang="en-US" dirty="0"/>
              <a:t>Eukaryotic </a:t>
            </a:r>
            <a:r>
              <a:rPr lang="ar-IQ" dirty="0"/>
              <a:t>  وتقع ضمن هذه المملكة باقي المجاميع الطحلبية حقيقية النواة . </a:t>
            </a:r>
            <a:endParaRPr lang="en-US" dirty="0"/>
          </a:p>
          <a:p>
            <a:endParaRPr lang="en-US" dirty="0"/>
          </a:p>
        </p:txBody>
      </p:sp>
    </p:spTree>
    <p:extLst>
      <p:ext uri="{BB962C8B-B14F-4D97-AF65-F5344CB8AC3E}">
        <p14:creationId xmlns:p14="http://schemas.microsoft.com/office/powerpoint/2010/main" val="2249425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04664"/>
            <a:ext cx="8075240" cy="1584176"/>
          </a:xfrm>
        </p:spPr>
        <p:txBody>
          <a:bodyPr>
            <a:normAutofit fontScale="90000"/>
          </a:bodyPr>
          <a:lstStyle/>
          <a:p>
            <a:r>
              <a:rPr lang="ar-IQ" dirty="0"/>
              <a:t>ما الفرق بين الكائنات ذاتية التغذية </a:t>
            </a:r>
            <a:r>
              <a:rPr lang="en-US" dirty="0"/>
              <a:t>autotrophic</a:t>
            </a:r>
            <a:r>
              <a:rPr lang="ar-IQ" dirty="0"/>
              <a:t> و مختلفة التغذية </a:t>
            </a:r>
            <a:r>
              <a:rPr lang="en-US" dirty="0"/>
              <a:t>heterotrophic  </a:t>
            </a:r>
            <a:br>
              <a:rPr lang="en-US" dirty="0"/>
            </a:br>
            <a:endParaRPr lang="en-US" dirty="0"/>
          </a:p>
        </p:txBody>
      </p:sp>
      <p:sp>
        <p:nvSpPr>
          <p:cNvPr id="3" name="عنصر نائب للمحتوى 2"/>
          <p:cNvSpPr>
            <a:spLocks noGrp="1"/>
          </p:cNvSpPr>
          <p:nvPr>
            <p:ph idx="1"/>
          </p:nvPr>
        </p:nvSpPr>
        <p:spPr/>
        <p:txBody>
          <a:bodyPr/>
          <a:lstStyle/>
          <a:p>
            <a:r>
              <a:rPr lang="ar-IQ" dirty="0"/>
              <a:t>الذاتية التغذية كائنات حية لها القدرة على بناء مركبات عضوية من مركبات لا عضوية من خلال عملية البناء الضوئي </a:t>
            </a:r>
            <a:r>
              <a:rPr lang="en-US" dirty="0"/>
              <a:t>photosynthesis </a:t>
            </a:r>
            <a:r>
              <a:rPr lang="ar-IQ" dirty="0"/>
              <a:t> اما </a:t>
            </a:r>
            <a:r>
              <a:rPr lang="en-US" dirty="0"/>
              <a:t>heterotrophic</a:t>
            </a:r>
            <a:r>
              <a:rPr lang="ar-IQ" dirty="0"/>
              <a:t> فهي الكائنات الحية التي لا قدرة لها على بناء المركبات العضوية من اخرى غير عضوية بل تعتمد بالحصول على المركبات العضوية من كائنات اخرى    </a:t>
            </a:r>
            <a:endParaRPr lang="en-US" dirty="0"/>
          </a:p>
          <a:p>
            <a:endParaRPr lang="en-US" dirty="0"/>
          </a:p>
        </p:txBody>
      </p:sp>
    </p:spTree>
    <p:extLst>
      <p:ext uri="{BB962C8B-B14F-4D97-AF65-F5344CB8AC3E}">
        <p14:creationId xmlns:p14="http://schemas.microsoft.com/office/powerpoint/2010/main" val="4290104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1512168"/>
          </a:xfrm>
        </p:spPr>
        <p:txBody>
          <a:bodyPr>
            <a:normAutofit fontScale="90000"/>
          </a:bodyPr>
          <a:lstStyle/>
          <a:p>
            <a:r>
              <a:rPr lang="ar-IQ" b="1" dirty="0"/>
              <a:t>التواجد والانتشار </a:t>
            </a:r>
            <a:r>
              <a:rPr lang="en-US" b="1" dirty="0"/>
              <a:t> </a:t>
            </a:r>
            <a:r>
              <a:rPr lang="en-US" b="1" dirty="0" err="1"/>
              <a:t>Occuence</a:t>
            </a:r>
            <a:r>
              <a:rPr lang="en-US" b="1" dirty="0"/>
              <a:t> and Distribution</a:t>
            </a:r>
            <a:r>
              <a:rPr lang="ar-IQ" b="1" dirty="0"/>
              <a:t>:-</a:t>
            </a:r>
            <a:r>
              <a:rPr lang="en-US" dirty="0"/>
              <a:t/>
            </a:r>
            <a:br>
              <a:rPr lang="en-US" dirty="0"/>
            </a:br>
            <a:endParaRPr lang="en-US" dirty="0"/>
          </a:p>
        </p:txBody>
      </p:sp>
      <p:sp>
        <p:nvSpPr>
          <p:cNvPr id="3" name="عنصر نائب للمحتوى 2"/>
          <p:cNvSpPr>
            <a:spLocks noGrp="1"/>
          </p:cNvSpPr>
          <p:nvPr>
            <p:ph idx="1"/>
          </p:nvPr>
        </p:nvSpPr>
        <p:spPr/>
        <p:txBody>
          <a:bodyPr/>
          <a:lstStyle/>
          <a:p>
            <a:r>
              <a:rPr lang="ar-IQ" dirty="0" smtClean="0"/>
              <a:t>البيئات </a:t>
            </a:r>
            <a:r>
              <a:rPr lang="ar-IQ" dirty="0"/>
              <a:t>المائية  وتعرف بـ </a:t>
            </a:r>
            <a:r>
              <a:rPr lang="en-US" dirty="0"/>
              <a:t>Aquatic </a:t>
            </a:r>
            <a:r>
              <a:rPr lang="en-US" dirty="0" smtClean="0"/>
              <a:t>Algae</a:t>
            </a:r>
            <a:endParaRPr lang="ar-IQ" dirty="0" smtClean="0"/>
          </a:p>
          <a:p>
            <a:r>
              <a:rPr lang="ar-IQ" dirty="0"/>
              <a:t>والبيئات اليابسة  </a:t>
            </a:r>
            <a:r>
              <a:rPr lang="en-US" dirty="0"/>
              <a:t>Terrestrial </a:t>
            </a:r>
            <a:r>
              <a:rPr lang="en-US" dirty="0" smtClean="0"/>
              <a:t>Algae</a:t>
            </a:r>
            <a:endParaRPr lang="ar-IQ" dirty="0" smtClean="0"/>
          </a:p>
          <a:p>
            <a:r>
              <a:rPr lang="ar-IQ" dirty="0"/>
              <a:t>ينتشر البعض منها في الهواء وتعرف ب </a:t>
            </a:r>
            <a:r>
              <a:rPr lang="en-US" dirty="0"/>
              <a:t>Aerial Algae </a:t>
            </a:r>
            <a:endParaRPr lang="ar-IQ" dirty="0" smtClean="0"/>
          </a:p>
          <a:p>
            <a:r>
              <a:rPr lang="ar-IQ" dirty="0"/>
              <a:t>فبالنسبة للطحالب المائية تشمل </a:t>
            </a:r>
            <a:endParaRPr lang="ar-IQ" dirty="0" smtClean="0"/>
          </a:p>
          <a:p>
            <a:r>
              <a:rPr lang="en-US" dirty="0"/>
              <a:t>Fresh water algae</a:t>
            </a:r>
            <a:r>
              <a:rPr lang="ar-IQ" dirty="0"/>
              <a:t> </a:t>
            </a:r>
            <a:endParaRPr lang="ar-IQ" dirty="0" smtClean="0"/>
          </a:p>
          <a:p>
            <a:r>
              <a:rPr lang="ar-IQ" dirty="0"/>
              <a:t>والمالحة وتعرف بـ </a:t>
            </a:r>
            <a:r>
              <a:rPr lang="en-US" dirty="0"/>
              <a:t>Marine algae </a:t>
            </a:r>
            <a:endParaRPr lang="ar-IQ" dirty="0" smtClean="0"/>
          </a:p>
          <a:p>
            <a:r>
              <a:rPr lang="ar-IQ" dirty="0"/>
              <a:t>المويلحة  </a:t>
            </a:r>
            <a:r>
              <a:rPr lang="en-US" dirty="0"/>
              <a:t>Brackish water algae</a:t>
            </a:r>
          </a:p>
        </p:txBody>
      </p:sp>
    </p:spTree>
    <p:extLst>
      <p:ext uri="{BB962C8B-B14F-4D97-AF65-F5344CB8AC3E}">
        <p14:creationId xmlns:p14="http://schemas.microsoft.com/office/powerpoint/2010/main" val="533866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dirty="0"/>
              <a:t>بصورة طافية على سطح الماء </a:t>
            </a:r>
            <a:r>
              <a:rPr lang="en-US" dirty="0"/>
              <a:t>Planktonic </a:t>
            </a:r>
            <a:r>
              <a:rPr lang="en-US" dirty="0" err="1" smtClean="0"/>
              <a:t>Phytoplanktonic</a:t>
            </a:r>
            <a:endParaRPr lang="en-US" dirty="0"/>
          </a:p>
        </p:txBody>
      </p:sp>
      <p:sp>
        <p:nvSpPr>
          <p:cNvPr id="3" name="عنصر نائب للمحتوى 2"/>
          <p:cNvSpPr>
            <a:spLocks noGrp="1"/>
          </p:cNvSpPr>
          <p:nvPr>
            <p:ph idx="1"/>
          </p:nvPr>
        </p:nvSpPr>
        <p:spPr/>
        <p:txBody>
          <a:bodyPr>
            <a:normAutofit lnSpcReduction="10000"/>
          </a:bodyPr>
          <a:lstStyle/>
          <a:p>
            <a:pPr lvl="0"/>
            <a:r>
              <a:rPr lang="ar-IQ" b="1" dirty="0"/>
              <a:t>الهائمات الحقيقية </a:t>
            </a:r>
            <a:r>
              <a:rPr lang="en-US" b="1" dirty="0" err="1"/>
              <a:t>Euphytoplankton</a:t>
            </a:r>
            <a:r>
              <a:rPr lang="en-US" b="1" dirty="0"/>
              <a:t> </a:t>
            </a:r>
            <a:r>
              <a:rPr lang="ar-IQ" b="1" dirty="0"/>
              <a:t> :-</a:t>
            </a:r>
            <a:r>
              <a:rPr lang="ar-IQ" dirty="0"/>
              <a:t>  وهي الطحالب التي تقضي طيلة فترة حياتها هائمة او عالقة خلال عمود الماء . </a:t>
            </a:r>
            <a:endParaRPr lang="en-US" dirty="0"/>
          </a:p>
          <a:p>
            <a:pPr lvl="0"/>
            <a:r>
              <a:rPr lang="ar-IQ" b="1" dirty="0"/>
              <a:t>الهائمات الغير حقيقية</a:t>
            </a:r>
            <a:r>
              <a:rPr lang="ar-IQ" dirty="0"/>
              <a:t> </a:t>
            </a:r>
            <a:r>
              <a:rPr lang="en-US" b="1" dirty="0"/>
              <a:t> </a:t>
            </a:r>
            <a:r>
              <a:rPr lang="en-US" b="1" dirty="0" err="1"/>
              <a:t>Tychophytoplankton</a:t>
            </a:r>
            <a:r>
              <a:rPr lang="en-US" b="1" dirty="0"/>
              <a:t> </a:t>
            </a:r>
            <a:r>
              <a:rPr lang="ar-IQ" b="1" dirty="0"/>
              <a:t>:-</a:t>
            </a:r>
            <a:r>
              <a:rPr lang="ar-IQ" dirty="0"/>
              <a:t> وتشمل الطحالب التي هي في الاصل ملتصقة باحد السطوح ولكنها تصبح هائمة بفعل الظروف المحيطة بها ومنها الرياح والتيارات وحركة المد والجزر ولكنها تعود الى اصلها وتلتصق عند زوال المؤثر . </a:t>
            </a:r>
            <a:endParaRPr lang="en-US" dirty="0"/>
          </a:p>
          <a:p>
            <a:r>
              <a:rPr lang="ar-IQ" dirty="0"/>
              <a:t>          </a:t>
            </a:r>
            <a:endParaRPr lang="en-US" dirty="0"/>
          </a:p>
        </p:txBody>
      </p:sp>
    </p:spTree>
    <p:extLst>
      <p:ext uri="{BB962C8B-B14F-4D97-AF65-F5344CB8AC3E}">
        <p14:creationId xmlns:p14="http://schemas.microsoft.com/office/powerpoint/2010/main" val="96438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بينما  </a:t>
            </a:r>
            <a:r>
              <a:rPr lang="ar-IQ" dirty="0"/>
              <a:t>تتواجد الانواع الاخرى في القاع وتعرف بالطحالب القاعية </a:t>
            </a:r>
            <a:r>
              <a:rPr lang="en-US" dirty="0"/>
              <a:t>Benthic algae </a:t>
            </a:r>
          </a:p>
        </p:txBody>
      </p:sp>
      <p:sp>
        <p:nvSpPr>
          <p:cNvPr id="3" name="عنصر نائب للمحتوى 2"/>
          <p:cNvSpPr>
            <a:spLocks noGrp="1"/>
          </p:cNvSpPr>
          <p:nvPr>
            <p:ph idx="1"/>
          </p:nvPr>
        </p:nvSpPr>
        <p:spPr/>
        <p:txBody>
          <a:bodyPr>
            <a:normAutofit fontScale="92500" lnSpcReduction="10000"/>
          </a:bodyPr>
          <a:lstStyle/>
          <a:p>
            <a:r>
              <a:rPr lang="ar-IQ" dirty="0"/>
              <a:t>تلتصق بالطين بـ </a:t>
            </a:r>
            <a:r>
              <a:rPr lang="en-US" dirty="0" err="1"/>
              <a:t>Epipelic</a:t>
            </a:r>
            <a:r>
              <a:rPr lang="en-US" dirty="0"/>
              <a:t> </a:t>
            </a:r>
            <a:r>
              <a:rPr lang="en-US" dirty="0" smtClean="0"/>
              <a:t>algae</a:t>
            </a:r>
            <a:endParaRPr lang="ar-IQ" dirty="0" smtClean="0"/>
          </a:p>
          <a:p>
            <a:r>
              <a:rPr lang="ar-IQ" dirty="0"/>
              <a:t>ملتصقة على الصخور فتعرف بـ </a:t>
            </a:r>
            <a:r>
              <a:rPr lang="en-US" dirty="0"/>
              <a:t> </a:t>
            </a:r>
            <a:r>
              <a:rPr lang="en-US" dirty="0" err="1"/>
              <a:t>Epilithic</a:t>
            </a:r>
            <a:r>
              <a:rPr lang="en-US" dirty="0"/>
              <a:t> </a:t>
            </a:r>
            <a:r>
              <a:rPr lang="en-US" dirty="0" smtClean="0"/>
              <a:t>algae</a:t>
            </a:r>
            <a:endParaRPr lang="ar-IQ" dirty="0" smtClean="0"/>
          </a:p>
          <a:p>
            <a:r>
              <a:rPr lang="ar-IQ" dirty="0" smtClean="0"/>
              <a:t>تلتصق </a:t>
            </a:r>
            <a:r>
              <a:rPr lang="ar-IQ" dirty="0"/>
              <a:t>على الرمال بـ </a:t>
            </a:r>
            <a:r>
              <a:rPr lang="en-US" dirty="0" err="1"/>
              <a:t>Epipsamic</a:t>
            </a:r>
            <a:r>
              <a:rPr lang="en-US" dirty="0"/>
              <a:t> algae </a:t>
            </a:r>
            <a:endParaRPr lang="ar-IQ" dirty="0" smtClean="0"/>
          </a:p>
          <a:p>
            <a:r>
              <a:rPr lang="ar-IQ" dirty="0"/>
              <a:t>انواع تنمو ملتصقة على اجسام بعض الحيوانات وتسمى بـ </a:t>
            </a:r>
            <a:r>
              <a:rPr lang="en-US" dirty="0"/>
              <a:t>Epizoic algae </a:t>
            </a:r>
            <a:r>
              <a:rPr lang="ar-IQ" dirty="0"/>
              <a:t>   كما في طحلب  ال </a:t>
            </a:r>
            <a:r>
              <a:rPr lang="en-US" i="1" dirty="0" err="1"/>
              <a:t>Hyella</a:t>
            </a:r>
            <a:r>
              <a:rPr lang="ar-IQ" dirty="0"/>
              <a:t>  الذي ينمو ملتصقا ً على درع السلحفاة بينما  تتواجد  انواع اخرى </a:t>
            </a:r>
            <a:r>
              <a:rPr lang="ar-IQ" dirty="0" smtClean="0"/>
              <a:t/>
            </a:r>
            <a:br>
              <a:rPr lang="ar-IQ" dirty="0" smtClean="0"/>
            </a:br>
            <a:r>
              <a:rPr lang="ar-IQ" dirty="0" smtClean="0"/>
              <a:t>بينما يطلق </a:t>
            </a:r>
            <a:r>
              <a:rPr lang="en-US" dirty="0"/>
              <a:t>Endozoic algae </a:t>
            </a:r>
            <a:r>
              <a:rPr lang="ar-IQ" dirty="0" smtClean="0"/>
              <a:t>على الطحالب التي تتواجد </a:t>
            </a:r>
            <a:r>
              <a:rPr lang="ar-IQ" dirty="0"/>
              <a:t>داخل اجسام بعض الحيوانات داخل المياه مثل طحلب </a:t>
            </a:r>
            <a:r>
              <a:rPr lang="en-US" i="1" dirty="0" err="1"/>
              <a:t>Zoochlorella</a:t>
            </a:r>
            <a:r>
              <a:rPr lang="en-US" dirty="0"/>
              <a:t> </a:t>
            </a:r>
            <a:r>
              <a:rPr lang="ar-IQ" dirty="0"/>
              <a:t> الذي يتواجد داخل جسم الهايدر</a:t>
            </a:r>
            <a:r>
              <a:rPr lang="ar-IQ" dirty="0" smtClean="0"/>
              <a:t> </a:t>
            </a:r>
            <a:endParaRPr lang="en-US" dirty="0"/>
          </a:p>
        </p:txBody>
      </p:sp>
    </p:spTree>
    <p:extLst>
      <p:ext uri="{BB962C8B-B14F-4D97-AF65-F5344CB8AC3E}">
        <p14:creationId xmlns:p14="http://schemas.microsoft.com/office/powerpoint/2010/main" val="1591681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ar-IQ" dirty="0" smtClean="0"/>
              <a:t>و كذلك تتواجد الطحالب </a:t>
            </a:r>
            <a:r>
              <a:rPr lang="ar-IQ" dirty="0"/>
              <a:t>ملتصقة على نباتات او طحالب اخرى عملاقة وتعرف بـ  </a:t>
            </a:r>
            <a:r>
              <a:rPr lang="en-US" dirty="0"/>
              <a:t>Epiphytic algae </a:t>
            </a:r>
            <a:r>
              <a:rPr lang="ar-IQ" dirty="0"/>
              <a:t> .  في حين يتواجد البعض الاخر داخل الجسم النباتي وتعرف بـ </a:t>
            </a:r>
            <a:r>
              <a:rPr lang="en-US" dirty="0"/>
              <a:t>Endophytic algae </a:t>
            </a:r>
            <a:r>
              <a:rPr lang="ar-IQ" dirty="0"/>
              <a:t> . </a:t>
            </a:r>
            <a:endParaRPr lang="ar-IQ" dirty="0" smtClean="0"/>
          </a:p>
          <a:p>
            <a:endParaRPr lang="en-US" dirty="0"/>
          </a:p>
        </p:txBody>
      </p:sp>
    </p:spTree>
    <p:extLst>
      <p:ext uri="{BB962C8B-B14F-4D97-AF65-F5344CB8AC3E}">
        <p14:creationId xmlns:p14="http://schemas.microsoft.com/office/powerpoint/2010/main" val="997806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Terrestrial algae</a:t>
            </a:r>
          </a:p>
        </p:txBody>
      </p:sp>
      <p:sp>
        <p:nvSpPr>
          <p:cNvPr id="3" name="عنصر نائب للمحتوى 2"/>
          <p:cNvSpPr>
            <a:spLocks noGrp="1"/>
          </p:cNvSpPr>
          <p:nvPr>
            <p:ph idx="1"/>
          </p:nvPr>
        </p:nvSpPr>
        <p:spPr>
          <a:xfrm>
            <a:off x="457200" y="1196752"/>
            <a:ext cx="8229600" cy="4929411"/>
          </a:xfrm>
        </p:spPr>
        <p:txBody>
          <a:bodyPr>
            <a:normAutofit lnSpcReduction="10000"/>
          </a:bodyPr>
          <a:lstStyle/>
          <a:p>
            <a:r>
              <a:rPr lang="ar-IQ" dirty="0"/>
              <a:t>تواجد البعض منها على سطوح الترب او الصخور الرطبة وتعرف ب </a:t>
            </a:r>
            <a:r>
              <a:rPr lang="en-US" dirty="0"/>
              <a:t>Lithophytes </a:t>
            </a:r>
            <a:r>
              <a:rPr lang="ar-IQ" dirty="0" smtClean="0"/>
              <a:t>  كما  طحلب  </a:t>
            </a:r>
            <a:r>
              <a:rPr lang="en-US" i="1" dirty="0" err="1"/>
              <a:t>Prasiola</a:t>
            </a:r>
            <a:r>
              <a:rPr lang="en-US" dirty="0"/>
              <a:t> </a:t>
            </a:r>
            <a:endParaRPr lang="ar-IQ" dirty="0" smtClean="0"/>
          </a:p>
          <a:p>
            <a:r>
              <a:rPr lang="en-US" dirty="0" err="1" smtClean="0"/>
              <a:t>Chasmolithic</a:t>
            </a:r>
            <a:r>
              <a:rPr lang="ar-IQ" dirty="0" smtClean="0"/>
              <a:t>يطلق على الطحالب التي تتواجد </a:t>
            </a:r>
            <a:r>
              <a:rPr lang="ar-IQ" dirty="0"/>
              <a:t>داخل الحفر والشقوق لتلك الترب والصخور </a:t>
            </a:r>
            <a:r>
              <a:rPr lang="ar-IQ" dirty="0" smtClean="0"/>
              <a:t>الرطبة</a:t>
            </a:r>
          </a:p>
          <a:p>
            <a:r>
              <a:rPr lang="en-US" dirty="0" err="1" smtClean="0"/>
              <a:t>Epidaphic</a:t>
            </a:r>
            <a:r>
              <a:rPr lang="ar-IQ" dirty="0" smtClean="0"/>
              <a:t> و هي الطحالب التي تنمو على </a:t>
            </a:r>
            <a:r>
              <a:rPr lang="ar-IQ" dirty="0"/>
              <a:t>سطوح الترب الجافة </a:t>
            </a:r>
            <a:endParaRPr lang="ar-IQ" dirty="0" smtClean="0"/>
          </a:p>
          <a:p>
            <a:r>
              <a:rPr lang="ar-IQ" dirty="0"/>
              <a:t>اما تلك التي تتواجد داخل الشقوق والثقوب لتلك الترب الجافة فتعرف بـ </a:t>
            </a:r>
            <a:r>
              <a:rPr lang="en-US" dirty="0" err="1"/>
              <a:t>Endodaphic</a:t>
            </a:r>
            <a:r>
              <a:rPr lang="en-US" dirty="0"/>
              <a:t> </a:t>
            </a:r>
            <a:endParaRPr lang="ar-IQ" dirty="0" smtClean="0"/>
          </a:p>
          <a:p>
            <a:r>
              <a:rPr lang="ar-IQ" dirty="0"/>
              <a:t>بعض الانواع </a:t>
            </a:r>
            <a:r>
              <a:rPr lang="ar-IQ" dirty="0" smtClean="0"/>
              <a:t>الطحلبية تنمو على </a:t>
            </a:r>
            <a:r>
              <a:rPr lang="ar-IQ" dirty="0"/>
              <a:t>جذوع وقلف الاشجار وتعرف بـ </a:t>
            </a:r>
            <a:r>
              <a:rPr lang="en-US" dirty="0"/>
              <a:t> </a:t>
            </a:r>
            <a:r>
              <a:rPr lang="en-US" dirty="0" err="1"/>
              <a:t>Epiphyllophytes</a:t>
            </a:r>
            <a:r>
              <a:rPr lang="en-US" dirty="0"/>
              <a:t> </a:t>
            </a:r>
            <a:endParaRPr lang="ar-IQ" dirty="0" smtClean="0"/>
          </a:p>
          <a:p>
            <a:endParaRPr lang="en-US" dirty="0"/>
          </a:p>
        </p:txBody>
      </p:sp>
    </p:spTree>
    <p:extLst>
      <p:ext uri="{BB962C8B-B14F-4D97-AF65-F5344CB8AC3E}">
        <p14:creationId xmlns:p14="http://schemas.microsoft.com/office/powerpoint/2010/main" val="21509000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يوية">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حيوية">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حيوية">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2373</TotalTime>
  <Words>1041</Words>
  <Application>Microsoft Office PowerPoint</Application>
  <PresentationFormat>عرض على الشاشة (3:4)‏</PresentationFormat>
  <Paragraphs>106</Paragraphs>
  <Slides>29</Slides>
  <Notes>0</Notes>
  <HiddenSlides>0</HiddenSlides>
  <MMClips>0</MMClips>
  <ScaleCrop>false</ScaleCrop>
  <HeadingPairs>
    <vt:vector size="4" baseType="variant">
      <vt:variant>
        <vt:lpstr>نسق</vt:lpstr>
      </vt:variant>
      <vt:variant>
        <vt:i4>1</vt:i4>
      </vt:variant>
      <vt:variant>
        <vt:lpstr>عناوين الشرائح</vt:lpstr>
      </vt:variant>
      <vt:variant>
        <vt:i4>29</vt:i4>
      </vt:variant>
    </vt:vector>
  </HeadingPairs>
  <TitlesOfParts>
    <vt:vector size="30" baseType="lpstr">
      <vt:lpstr>حيوية</vt:lpstr>
      <vt:lpstr>مقدمة عن علم الطحالب </vt:lpstr>
      <vt:lpstr>الطحالب  Algae   :</vt:lpstr>
      <vt:lpstr>تقع الطحالب ضمن مملكتين وهي :-  </vt:lpstr>
      <vt:lpstr>ما الفرق بين الكائنات ذاتية التغذية autotrophic و مختلفة التغذية heterotrophic   </vt:lpstr>
      <vt:lpstr>التواجد والانتشار  Occuence and Distribution:- </vt:lpstr>
      <vt:lpstr>بصورة طافية على سطح الماء Planktonic Phytoplanktonic</vt:lpstr>
      <vt:lpstr>بينما  تتواجد الانواع الاخرى في القاع وتعرف بالطحالب القاعية Benthic algae </vt:lpstr>
      <vt:lpstr>عرض تقديمي في PowerPoint</vt:lpstr>
      <vt:lpstr>Terrestrial algae</vt:lpstr>
      <vt:lpstr>Symbiotic   algae و هي الطحالب التي  تنمو بصورة تعايشية مع كائنات اخرى كما في Lichens وهي عبارة عن علاقة تعايشية بين طحلب وفطر كما في العلاقة بين الطحلب Nostoc الذي يعيش تكافليا داخل جسم الحزاز Anthroceros  ,  </vt:lpstr>
      <vt:lpstr>تتحمل الطحالب مدى واسع من الظروف البيئية</vt:lpstr>
      <vt:lpstr>The vegetative structure of algae </vt:lpstr>
      <vt:lpstr>بشكل مستعمرات  Colonial algae </vt:lpstr>
      <vt:lpstr>Filamentous algae</vt:lpstr>
      <vt:lpstr>عرض تقديمي في PowerPoint</vt:lpstr>
      <vt:lpstr>عرض تقديمي في PowerPoint</vt:lpstr>
      <vt:lpstr>Parenchymatous algae </vt:lpstr>
      <vt:lpstr>Erect thallus form</vt:lpstr>
      <vt:lpstr>Reproduction in algae</vt:lpstr>
      <vt:lpstr>Asexual R </vt:lpstr>
      <vt:lpstr>عرض تقديمي في PowerPoint</vt:lpstr>
      <vt:lpstr>Sexual  R.</vt:lpstr>
      <vt:lpstr>Life cycle</vt:lpstr>
      <vt:lpstr>Life cycle of Chlamydomonas sp.:, asexual reproduction; s.r., sexual reproduction.   </vt:lpstr>
      <vt:lpstr>دورة الحياة الثنائية Diploid life cycle </vt:lpstr>
      <vt:lpstr>Life cycle of Fucus sp.: 1, sporophyte; 2, anteridium; 2', oogonium; 3, sperm; 3', egg; 4, zygote; 5, young sporophyte. R!, meiosis.      </vt:lpstr>
      <vt:lpstr> - 3دورة الحياة المعقدة Diplobiontic or sporic  life cycle  </vt:lpstr>
      <vt:lpstr>Life cycle of Laminaria sp.: 1, sporophyte; 2,  male zoospore; 2', female zoospore; 3, male gametophyte; 3', female gametophyte; 4, sperm; 4', egg and fertilization; 5,      zygote; 6, young sporophyte. R!, meiosis      </vt:lpstr>
      <vt:lpstr>Life cycle of Ulva sp.: 1, sporophyte; 2, male zoospore; 2', female zoospore; 3, young male gametophyte; 3', young female gametophyte; 4, male gametophyte; 4', female gametophyte; 5, male gamete; 5', female gamete; 6–8, syngamy; 9, young sporophyte. R!, meiosis.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مقدمة عن علم الطحالب </dc:title>
  <dc:creator>sj</dc:creator>
  <cp:lastModifiedBy>sj</cp:lastModifiedBy>
  <cp:revision>23</cp:revision>
  <dcterms:created xsi:type="dcterms:W3CDTF">2019-10-01T16:31:26Z</dcterms:created>
  <dcterms:modified xsi:type="dcterms:W3CDTF">2019-12-04T18:02:20Z</dcterms:modified>
</cp:coreProperties>
</file>